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764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9756"/>
    <p:restoredTop sz="94650"/>
  </p:normalViewPr>
  <p:slideViewPr>
    <p:cSldViewPr snapToGrid="0" snapToObjects="1">
      <p:cViewPr varScale="1">
        <p:scale>
          <a:sx n="100" d="100"/>
          <a:sy n="100" d="100"/>
        </p:scale>
        <p:origin x="920" y="688"/>
      </p:cViewPr>
      <p:guideLst>
        <p:guide orient="horz" pos="2182"/>
        <p:guide pos="386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presProps" Target="presProps.xml"  /><Relationship Id="rId2" Type="http://schemas.openxmlformats.org/officeDocument/2006/relationships/notesMaster" Target="notesMasters/notesMaster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15FC5AD-9078-574D-B3EF-6ACECCB5D0CF}" type="datetime1">
              <a:rPr kumimoji="1" lang="ko-Kore-KR" altLang="en-US"/>
              <a:pPr lvl="0">
                <a:defRPr/>
              </a:pPr>
              <a:t>2021-06-11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  <a:p>
            <a:pPr lvl="1">
              <a:defRPr/>
            </a:pPr>
            <a:r>
              <a:rPr kumimoji="1" lang="ko-KR" altLang="en-US"/>
              <a:t>두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세 번째 수준</a:t>
            </a:r>
            <a:endParaRPr kumimoji="1" lang="ko-KR" altLang="en-US"/>
          </a:p>
          <a:p>
            <a:pPr lvl="3">
              <a:defRPr/>
            </a:pPr>
            <a:r>
              <a:rPr kumimoji="1" lang="ko-KR" altLang="en-US"/>
              <a:t>네 번째 수준</a:t>
            </a:r>
            <a:endParaRPr kumimoji="1" lang="ko-KR" altLang="en-US"/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0873DC0-89FA-1347-A38A-48CAADD80595}" type="slidenum">
              <a:rPr kumimoji="1" lang="ko-Kore-KR" altLang="en-US"/>
              <a:pPr lvl="0">
                <a:defRPr/>
              </a:pPr>
              <a:t>‹#›</a:t>
            </a:fld>
            <a:endParaRPr kumimoji="1" lang="ko-Kore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파란학기 중간교류회 팀 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Anything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발표를 맡은 차재명입니다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도전과제는 </a:t>
            </a:r>
            <a:r>
              <a:rPr lang="ko-Kore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가구산업 이미지와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ko-Kore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텍스트 복합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ko-Kore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 서비스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ko-Kore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 및 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개발입니다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>
              <a:defRPr/>
            </a:pP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0873DC0-89FA-1347-A38A-48CAADD80595}" type="slidenum">
              <a:rPr kumimoji="1" lang="en-US" altLang="en-US"/>
              <a:pPr lvl="0">
                <a:defRPr/>
              </a:pPr>
              <a:t>1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ore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 목차는 보이는 것과 같이 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팀원 소개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 </a:t>
            </a:r>
            <a:r>
              <a:rPr lang="ko-Kore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내용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ore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향후 계획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소감 발표를 </a:t>
            </a:r>
            <a:r>
              <a:rPr lang="ko-Kore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중점적으로 진행하겠습니다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>
              <a:defRPr/>
            </a:pP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0873DC0-89FA-1347-A38A-48CAADD80595}" type="slidenum">
              <a:rPr kumimoji="1" lang="en-US" altLang="en-US"/>
              <a:pPr lvl="0">
                <a:defRPr/>
              </a:pPr>
              <a:t>2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팀 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Anything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소프트웨어학과 학생 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명으로 구성되었으며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 파트는 이윤규 학생과 이승준학생이고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자연어 파트는 주정호 학생가 차재명 학생이 맡고 있습니다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0873DC0-89FA-1347-A38A-48CAADD80595}" type="slidenum">
              <a:rPr kumimoji="1" lang="en-US" altLang="en-US"/>
              <a:pPr lvl="0">
                <a:defRPr/>
              </a:pPr>
              <a:t>3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다리가 긴 의자라는 문장과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원하는 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패턴 사진을 넣었을 때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다리가 긴 의자는 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 의자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인식하고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바의자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이미지와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원하는 패턴과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유사한 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패턴 이미지를 추출하는 웹 페이지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구현하였습니다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>
              <a:defRPr/>
            </a:pP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0873DC0-89FA-1347-A38A-48CAADD80595}" type="slidenum">
              <a:rPr kumimoji="1" lang="en-US" altLang="en-US"/>
              <a:pPr lvl="0">
                <a:defRPr/>
              </a:pPr>
              <a:t>4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현재까지 저희는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학습에 필요한 데이터를 수집 및 정제하고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모델 알고리즘들을 사용하여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자연어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처리 및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이미지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처리 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구현하였으며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서버 및 프레임워크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 엔진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구현하였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0873DC0-89FA-1347-A38A-48CAADD80595}" type="slidenum">
              <a:rPr kumimoji="1" lang="en-US" altLang="en-US"/>
              <a:pPr lvl="0">
                <a:defRPr/>
              </a:pPr>
              <a:t>14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소감 발표입니다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요즘 대학생들은 학기 중에는 학점관리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하느라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방학에는 스펙을 쌓느라 다들 정신이 없습니다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 역시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지난학기 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복학 후 첫 학기를 보내면서 좋은 학점을 받아야 겠다는 생각에 학업에 열중하느라 정작 무언가를 만들어보고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도전해 볼 수 있는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시간과 용기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주어지지 않았습니다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</a:t>
            </a:r>
            <a:r>
              <a:rPr lang="ko-Kore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 파란학기를 알게 되었습니다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 파란학기를 통해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수업에서 해볼 수 없는 깊이 있는 프로젝트를 진행해 볼 수 있었으며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ore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목표를 세워 계획적으로 개발하면서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ore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협업의 중요성을 배울 수 있었습니다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무엇보다 원하는 걸 만들어 보고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도전해 볼 수 있어서 좋았습니다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도전의 길은 순탄치 않듯이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에러와 함께 구현에 실패하는 일이 빈번하였고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딥</a:t>
            </a:r>
            <a:r>
              <a:rPr lang="ko-Kore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러닝이라는 학문은 답이 정해져 있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 않아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모델을 비교하고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모델의 성능을 개선하는데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어려움이 많았습니다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그렇지만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팀원들의 노력과 </a:t>
            </a:r>
            <a:r>
              <a:rPr lang="ko-Kore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교수님의 즉각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적이고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헌신적인 </a:t>
            </a:r>
            <a:r>
              <a:rPr lang="ko-Kore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피드백을 통해 구현의 어려움을 해결</a:t>
            </a:r>
            <a:r>
              <a:rPr lang="ko-Kore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나갈 수</a:t>
            </a:r>
            <a:r>
              <a:rPr lang="ko-Kore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었습니다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저희는 무엇보다도 값진 경험을 얻었습니다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아직 파란학기가 끝나지 않았지만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더욱 열심히 임하여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마지막까지 저희의 도전과제를 완수할 수 있기를 희망합니다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0873DC0-89FA-1347-A38A-48CAADD80595}" type="slidenum">
              <a:rPr kumimoji="1" lang="en-US" altLang="en-US"/>
              <a:pPr lvl="0">
                <a:defRPr/>
              </a:pPr>
              <a:t>15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이상으로 팀 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Anything</a:t>
            </a:r>
            <a:r>
              <a:rPr lang="ko-KR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발표를 마치겠습니다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>
              <a:defRPr/>
            </a:pP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0873DC0-89FA-1347-A38A-48CAADD80595}" type="slidenum">
              <a:rPr kumimoji="1" lang="en-US" altLang="en-US"/>
              <a:pPr lvl="0">
                <a:defRPr/>
              </a:pPr>
              <a:t>16</a:t>
            </a:fld>
            <a:endParaRPr kumimoji="1"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09DEA-981D-144F-A223-D01F64061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4A712D-473A-424A-821A-9CA7933FC8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C29F4C-FDE3-534E-A7BC-B43A2E7A4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6/1/21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C03BF-9B0B-1C47-B5CE-44FAA2799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6CC749-BFCE-BB43-AEF1-6212C96A2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58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FDC6C-670D-CD40-8B67-CD5767126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1EC32D-1503-A647-BCFC-C2E658FCD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4D585-62CF-D948-A766-29D9D7131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6/1/21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0E255C-9EA6-0F48-8571-66DF65215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B0C9D7-CF15-1F45-9A00-4479EC6E5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40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5EBF4D2-C87D-2348-91E1-CB32E35D2F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CB1782-6DA2-A242-A4BC-6E32A339A8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8297EC-C7BD-0E44-9D15-81C015A01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6/1/21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1D76FF-B268-3E42-A368-5F186687D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691779-A215-534A-B5E3-AFBCE361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538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65A6E-7288-D540-92F1-BB377C23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733F5-4257-5C48-A726-3ED72821A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A313A-AAAD-0445-8A0A-0B98DE2DF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6/1/21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8945CF-93DE-1740-BDBA-3C065FE32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A28A6D-ABDD-CA4F-9C4D-4AA289A2D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46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9E646-161A-284D-B185-5AB3406EE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DFDCDB-FB21-3543-AE18-4813DC965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7F4619-D4F4-284F-A540-0B836E0A5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6/1/21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EA3E80-CE4B-3342-A252-B3F07C7A7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4BC07C-79AC-024B-B709-BDD0E881F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41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504B7-081E-164E-BE57-C17642F3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EEAD4A-B507-C64B-BF0E-F479C7EAA1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ABD9DE-43BA-1747-9366-3E942042E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D817E3-CC24-3645-8D23-E1C73D964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6/1/21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6710A-18B2-FA41-B0D3-AB2B1F2B6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C10C7F-5905-9748-98DC-62AE289E2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59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CC5A0-40E0-0648-870B-067E69CFF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1B517-9A07-FE48-A857-DB6D1A6D8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0D2C60-236C-4F40-A01F-E3B4DB783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745F8C-6C55-574B-8A2A-A6E8401649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B73EFF-F007-2B47-8070-8826AED000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97AEF6F-4205-1242-B2F0-E88516F6F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6/1/21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F84B76-23E7-9C45-8231-FFD36A25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4C82AA-1CB3-D843-AF4F-9A34651C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10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3092F-4D6C-8A47-B908-A5E585C9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9E9372-1B19-DE43-A67B-1C381C30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6/1/21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0E4179-F19A-694E-8308-53759C67B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69FFA0-DAF2-3144-9752-4645E39D2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33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0E857E-5457-1A4E-9C9D-6F88229D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6/1/21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D6E99C-E227-4E45-911C-C6CE3D1B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84FC35-6DC7-1145-B715-0C4D4A261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24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5BA66-283F-584D-8371-F90E79E9A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BEBDFC-75DC-6C47-A86D-D8E8752CA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72A0D0-799E-544F-B629-D81712C23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2E21B5-FF5D-AC4F-9F73-E65239189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6/1/21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D64CDB-72E1-DC45-A81B-CD444D0B1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C5D445-40C1-E94E-AA04-AD9F1C700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69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4B7E29-7EB9-764D-B1D2-A3B4BC34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368093-C05C-3E49-B7EB-C60EFADA6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025643-75FA-2D46-8147-3D967E88E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F967C-D87C-5D45-8D08-BA7B26B34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6/1/21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981F31-E38F-2142-8EE7-B35EF700B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303D67-CB27-7645-BF99-6DE8716BD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281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8AB">
            <a:alpha val="50167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B2E12A-CAFF-8B49-B4BC-E58595DAA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B0CABD-135B-4244-A79D-0661D0E8B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1E4D05-9D08-B243-A619-FAFF5F471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6/1/21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41E631-DB6F-184F-99B4-08C28F2FD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D73720-E2FE-D94D-97A4-658DD47E7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92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jpeg"  /><Relationship Id="rId4" Type="http://schemas.openxmlformats.org/officeDocument/2006/relationships/image" Target="../media/image2.jpeg"  /><Relationship Id="rId5" Type="http://schemas.openxmlformats.org/officeDocument/2006/relationships/image" Target="../media/image3.tif"  /><Relationship Id="rId6" Type="http://schemas.openxmlformats.org/officeDocument/2006/relationships/image" Target="../media/image4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Relationship Id="rId6" Type="http://schemas.openxmlformats.org/officeDocument/2006/relationships/image" Target="../media/image3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43.png"  /><Relationship Id="rId4" Type="http://schemas.openxmlformats.org/officeDocument/2006/relationships/image" Target="../media/image44.jpeg"  /><Relationship Id="rId5" Type="http://schemas.openxmlformats.org/officeDocument/2006/relationships/image" Target="../media/image45.jpeg"  /><Relationship Id="rId6" Type="http://schemas.openxmlformats.org/officeDocument/2006/relationships/image" Target="../media/image46.png"  /><Relationship Id="rId7" Type="http://schemas.openxmlformats.org/officeDocument/2006/relationships/image" Target="../media/image4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5.jpe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Relationship Id="rId6" Type="http://schemas.openxmlformats.org/officeDocument/2006/relationships/image" Target="../media/image22.png"  /><Relationship Id="rId7" Type="http://schemas.openxmlformats.org/officeDocument/2006/relationships/image" Target="../media/image23.png"  /><Relationship Id="rId8" Type="http://schemas.openxmlformats.org/officeDocument/2006/relationships/image" Target="../media/image2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16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DAFB6-ABE5-3D48-9B3A-5DB073713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7966" y="1077608"/>
            <a:ext cx="4016188" cy="1211445"/>
          </a:xfrm>
        </p:spPr>
        <p:txBody>
          <a:bodyPr>
            <a:normAutofit/>
          </a:bodyPr>
          <a:lstStyle/>
          <a:p>
            <a:r>
              <a:rPr kumimoji="1" lang="ko-Kore-KR" altLang="en-US" sz="4000" dirty="0"/>
              <a:t>파란학기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9337D0-7C02-5645-8FB3-18FE9B377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1707" y="4793129"/>
            <a:ext cx="2868706" cy="1563219"/>
          </a:xfrm>
        </p:spPr>
        <p:txBody>
          <a:bodyPr>
            <a:normAutofit/>
          </a:bodyPr>
          <a:lstStyle/>
          <a:p>
            <a:r>
              <a:rPr kumimoji="1" lang="en-US" altLang="ko-Kore-KR" sz="2000"/>
              <a:t>Anything</a:t>
            </a:r>
            <a:endParaRPr kumimoji="1" lang="ko-Kore-KR" altLang="en-US" sz="2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58C5A2-D57F-1E41-A239-B672957244EF}"/>
              </a:ext>
            </a:extLst>
          </p:cNvPr>
          <p:cNvSpPr/>
          <p:nvPr/>
        </p:nvSpPr>
        <p:spPr>
          <a:xfrm>
            <a:off x="7126190" y="2951946"/>
            <a:ext cx="495039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ore-KR" altLang="ko-Kore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가구산업 이미지와</a:t>
            </a:r>
            <a:r>
              <a:rPr lang="en-US" altLang="ko-Kore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lang="ko-Kore-KR" altLang="ko-Kore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텍스트 </a:t>
            </a:r>
            <a:endParaRPr lang="en-US" altLang="ko-Kore-KR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ore-KR" altLang="ko-Kore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복합</a:t>
            </a:r>
            <a:r>
              <a:rPr lang="en-US" altLang="ko-Kore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lang="ko-Kore-KR" altLang="ko-Kore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검색 서비스</a:t>
            </a:r>
            <a:r>
              <a:rPr lang="en-US" altLang="ko-Kore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lang="ko-Kore-KR" altLang="ko-Kore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연구 및 </a:t>
            </a:r>
            <a:r>
              <a:rPr lang="ko-KR" altLang="ko-Kore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개발</a:t>
            </a:r>
            <a:endParaRPr lang="ko-Kore-KR" altLang="en-US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D6F43-0F8A-824E-A37E-F0EDC6A5B4DB}"/>
              </a:ext>
            </a:extLst>
          </p:cNvPr>
          <p:cNvSpPr txBox="1"/>
          <p:nvPr/>
        </p:nvSpPr>
        <p:spPr>
          <a:xfrm>
            <a:off x="8643432" y="4164925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지도교수</a:t>
            </a:r>
            <a:r>
              <a:rPr kumimoji="1" lang="ko-KR" altLang="en-US"/>
              <a:t> </a:t>
            </a:r>
            <a:r>
              <a:rPr kumimoji="1" lang="en-US" altLang="ko-Kore-KR"/>
              <a:t>:</a:t>
            </a:r>
            <a:r>
              <a:rPr kumimoji="1" lang="ko-KR" altLang="en-US"/>
              <a:t> 유종빈</a:t>
            </a:r>
            <a:endParaRPr kumimoji="1" lang="ko-Kore-KR" altLang="en-US" dirty="0"/>
          </a:p>
        </p:txBody>
      </p:sp>
      <p:pic>
        <p:nvPicPr>
          <p:cNvPr id="12" name="Picture 10" descr="세계 4대 디자인 어워드를 모두 석권한 가구 브랜드는? - 디아티스트">
            <a:extLst>
              <a:ext uri="{FF2B5EF4-FFF2-40B4-BE49-F238E27FC236}">
                <a16:creationId xmlns:a16="http://schemas.microsoft.com/office/drawing/2014/main" id="{999914D1-BE73-B34F-8E58-03F8FFB7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" y="5006200"/>
            <a:ext cx="3582844" cy="187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feeeld">
            <a:extLst>
              <a:ext uri="{FF2B5EF4-FFF2-40B4-BE49-F238E27FC236}">
                <a16:creationId xmlns:a16="http://schemas.microsoft.com/office/drawing/2014/main" id="{53BAE642-2A06-0047-BA82-34F44B67E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419" y="-15240"/>
            <a:ext cx="4758221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EA15066-3DD8-B14D-83ED-660B0D708C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800" r="31350" b="1"/>
          <a:stretch/>
        </p:blipFill>
        <p:spPr>
          <a:xfrm>
            <a:off x="-15240" y="-15240"/>
            <a:ext cx="3563327" cy="5021440"/>
          </a:xfrm>
          <a:prstGeom prst="rect">
            <a:avLst/>
          </a:prstGeom>
        </p:spPr>
      </p:pic>
      <p:pic>
        <p:nvPicPr>
          <p:cNvPr id="57" name="Picture 4" descr="30 Best Online Furniture Stores - Best Websites for Buying Furniture">
            <a:extLst>
              <a:ext uri="{FF2B5EF4-FFF2-40B4-BE49-F238E27FC236}">
                <a16:creationId xmlns:a16="http://schemas.microsoft.com/office/drawing/2014/main" id="{641CF787-6FFA-E643-B936-6B1EEC6B9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1" r="14270" b="-3"/>
          <a:stretch/>
        </p:blipFill>
        <p:spPr bwMode="auto">
          <a:xfrm>
            <a:off x="3548087" y="1861066"/>
            <a:ext cx="3566553" cy="502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414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>
            <a:extLst>
              <a:ext uri="{FF2B5EF4-FFF2-40B4-BE49-F238E27FC236}">
                <a16:creationId xmlns:a16="http://schemas.microsoft.com/office/drawing/2014/main" id="{0422BE7E-0D49-E44A-8FED-EF7F9A04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519" y="2562178"/>
            <a:ext cx="2206620" cy="330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E8ACA87-4AF4-2341-AFDE-0ECA57264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795" y="2562178"/>
            <a:ext cx="2203877" cy="370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4AEF091-27AB-464B-8E43-42CF20A68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328" y="2562178"/>
            <a:ext cx="2203877" cy="249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0540AD4A-1C70-F640-B0D0-1C79705FA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95" y="2562178"/>
            <a:ext cx="2222968" cy="305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B1984F0-C101-864A-91D4-31ADBBD23278}"/>
              </a:ext>
            </a:extLst>
          </p:cNvPr>
          <p:cNvSpPr/>
          <p:nvPr/>
        </p:nvSpPr>
        <p:spPr>
          <a:xfrm>
            <a:off x="369400" y="1917339"/>
            <a:ext cx="2795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b="1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GoogleNet</a:t>
            </a:r>
            <a:r>
              <a:rPr lang="en" altLang="ko-Kore-KR" sz="14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(</a:t>
            </a:r>
            <a:r>
              <a:rPr lang="ko-KR" altLang="en-US" sz="14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최고 정확도 </a:t>
            </a:r>
            <a:r>
              <a:rPr lang="en-US" altLang="ko-KR" sz="14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76%)</a:t>
            </a:r>
            <a:endParaRPr lang="ko-Kore-KR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1E466E-BE9B-4C4D-8473-FDD148C7DA3F}"/>
              </a:ext>
            </a:extLst>
          </p:cNvPr>
          <p:cNvSpPr/>
          <p:nvPr/>
        </p:nvSpPr>
        <p:spPr>
          <a:xfrm>
            <a:off x="3309963" y="1917338"/>
            <a:ext cx="26757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Inception (</a:t>
            </a:r>
            <a:r>
              <a:rPr lang="ko-KR" altLang="en-US" sz="14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최고 정확도 </a:t>
            </a:r>
            <a:r>
              <a:rPr lang="en-US" altLang="ko-KR" sz="14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72%)</a:t>
            </a:r>
            <a:endParaRPr lang="ko-Kore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DC34F5-AB19-5F49-9737-28D41F077609}"/>
              </a:ext>
            </a:extLst>
          </p:cNvPr>
          <p:cNvSpPr/>
          <p:nvPr/>
        </p:nvSpPr>
        <p:spPr>
          <a:xfrm>
            <a:off x="5973901" y="1917337"/>
            <a:ext cx="27871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b="1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ShuffleNet</a:t>
            </a:r>
            <a:r>
              <a:rPr lang="en" altLang="ko-Kore-KR" sz="14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(</a:t>
            </a:r>
            <a:r>
              <a:rPr lang="ko-KR" altLang="en-US" sz="14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최고 정확도 </a:t>
            </a:r>
            <a:r>
              <a:rPr lang="en-US" altLang="ko-KR" sz="14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69%)</a:t>
            </a:r>
            <a:endParaRPr lang="ko-Kore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F09055-D3EB-1541-90F0-E542134E3F0E}"/>
              </a:ext>
            </a:extLst>
          </p:cNvPr>
          <p:cNvSpPr/>
          <p:nvPr/>
        </p:nvSpPr>
        <p:spPr>
          <a:xfrm>
            <a:off x="8749216" y="1917337"/>
            <a:ext cx="35782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MobileNet_v3_small (</a:t>
            </a:r>
            <a:r>
              <a:rPr lang="ko-KR" altLang="en-US" sz="14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최고 정확도 </a:t>
            </a:r>
            <a:r>
              <a:rPr lang="en-US" altLang="ko-KR" sz="14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69%)</a:t>
            </a:r>
            <a:endParaRPr lang="ko-Kore-KR" altLang="en-US" sz="14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174F5F-5D3A-BA4D-B827-B6CAD8078BA1}"/>
              </a:ext>
            </a:extLst>
          </p:cNvPr>
          <p:cNvGrpSpPr/>
          <p:nvPr/>
        </p:nvGrpSpPr>
        <p:grpSpPr>
          <a:xfrm>
            <a:off x="266996" y="302955"/>
            <a:ext cx="2519072" cy="468630"/>
            <a:chOff x="38391" y="302955"/>
            <a:chExt cx="2519072" cy="4686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8A3CD4-A0F8-9A4D-A8E7-323B562462D0}"/>
                </a:ext>
              </a:extLst>
            </p:cNvPr>
            <p:cNvSpPr txBox="1"/>
            <p:nvPr/>
          </p:nvSpPr>
          <p:spPr>
            <a:xfrm>
              <a:off x="197128" y="371475"/>
              <a:ext cx="20233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진행</a:t>
              </a:r>
              <a:r>
                <a:rPr kumimoji="1" lang="ko-KR" altLang="en-US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 내용</a:t>
              </a:r>
              <a:r>
                <a:rPr kumimoji="1" lang="en-US" altLang="ko-KR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-</a:t>
              </a:r>
              <a:r>
                <a:rPr kumimoji="1" lang="ko-KR" altLang="en-US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이미지</a:t>
              </a:r>
              <a:endParaRPr kumimoji="1" lang="ko-Kore-KR" altLang="en-US" sz="2000" dirty="0">
                <a:latin typeface="210 Manbalchungchun R" panose="02020603020101020101" pitchFamily="18" charset="-127"/>
                <a:ea typeface="210 Manbalchungchun R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839D9F-2DE5-2641-AD72-0BE1404C4026}"/>
                </a:ext>
              </a:extLst>
            </p:cNvPr>
            <p:cNvSpPr/>
            <p:nvPr/>
          </p:nvSpPr>
          <p:spPr>
            <a:xfrm>
              <a:off x="38391" y="302955"/>
              <a:ext cx="2519072" cy="4686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6">
              <a:extLst>
                <a:ext uri="{FF2B5EF4-FFF2-40B4-BE49-F238E27FC236}">
                  <a16:creationId xmlns:a16="http://schemas.microsoft.com/office/drawing/2014/main" id="{D58BBD03-4135-014E-BA5E-745F0F31DD6C}"/>
                </a:ext>
              </a:extLst>
            </p:cNvPr>
            <p:cNvSpPr/>
            <p:nvPr/>
          </p:nvSpPr>
          <p:spPr>
            <a:xfrm flipV="1">
              <a:off x="2275807" y="488003"/>
              <a:ext cx="114300" cy="9853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2629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231CA8EB-CFB2-CF45-8AD4-4A01CFE4B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322" y="1675750"/>
            <a:ext cx="4129359" cy="231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4A44D881-76B5-9B46-868F-C378F676B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421" y="1675750"/>
            <a:ext cx="4129359" cy="231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A5C54380-8DDB-FE4E-AB6C-20F4D8A5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322" y="4308140"/>
            <a:ext cx="4129359" cy="231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5FC283E-B344-6041-AB70-7ABB3B9F3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420" y="4308139"/>
            <a:ext cx="4129359" cy="231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EA26807-840F-F341-B5FA-94ED9DC17A53}"/>
              </a:ext>
            </a:extLst>
          </p:cNvPr>
          <p:cNvGrpSpPr/>
          <p:nvPr/>
        </p:nvGrpSpPr>
        <p:grpSpPr>
          <a:xfrm>
            <a:off x="266996" y="302955"/>
            <a:ext cx="2519072" cy="468630"/>
            <a:chOff x="38391" y="302955"/>
            <a:chExt cx="2519072" cy="4686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248BF6-36D3-7B40-A248-AE38906EA1DB}"/>
                </a:ext>
              </a:extLst>
            </p:cNvPr>
            <p:cNvSpPr txBox="1"/>
            <p:nvPr/>
          </p:nvSpPr>
          <p:spPr>
            <a:xfrm>
              <a:off x="312543" y="371475"/>
              <a:ext cx="17924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진행</a:t>
              </a:r>
              <a:r>
                <a:rPr kumimoji="1" lang="ko-KR" altLang="en-US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 내용</a:t>
              </a:r>
              <a:r>
                <a:rPr kumimoji="1" lang="en-US" altLang="ko-KR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-</a:t>
              </a:r>
              <a:r>
                <a:rPr kumimoji="1" lang="ko-KR" altLang="en-US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패턴</a:t>
              </a:r>
              <a:endParaRPr kumimoji="1" lang="ko-Kore-KR" altLang="en-US" sz="2000" dirty="0">
                <a:latin typeface="210 Manbalchungchun R" panose="02020603020101020101" pitchFamily="18" charset="-127"/>
                <a:ea typeface="210 Manbalchungchun R" panose="02020603020101020101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099EF01-FA0F-9845-943A-19B6C578E60A}"/>
                </a:ext>
              </a:extLst>
            </p:cNvPr>
            <p:cNvSpPr/>
            <p:nvPr/>
          </p:nvSpPr>
          <p:spPr>
            <a:xfrm>
              <a:off x="38391" y="302955"/>
              <a:ext cx="2519072" cy="4686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6">
              <a:extLst>
                <a:ext uri="{FF2B5EF4-FFF2-40B4-BE49-F238E27FC236}">
                  <a16:creationId xmlns:a16="http://schemas.microsoft.com/office/drawing/2014/main" id="{E388A932-F324-BB4D-867A-756C8AC32F94}"/>
                </a:ext>
              </a:extLst>
            </p:cNvPr>
            <p:cNvSpPr/>
            <p:nvPr/>
          </p:nvSpPr>
          <p:spPr>
            <a:xfrm flipV="1">
              <a:off x="2275807" y="488003"/>
              <a:ext cx="114300" cy="9853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202" name="Picture 10">
            <a:extLst>
              <a:ext uri="{FF2B5EF4-FFF2-40B4-BE49-F238E27FC236}">
                <a16:creationId xmlns:a16="http://schemas.microsoft.com/office/drawing/2014/main" id="{C453CFB7-1C7B-F14B-9CA3-7988FBE6C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65" y="435570"/>
            <a:ext cx="46482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CD916C-8D3A-5841-877F-9685F1421D12}"/>
              </a:ext>
            </a:extLst>
          </p:cNvPr>
          <p:cNvSpPr txBox="1"/>
          <p:nvPr/>
        </p:nvSpPr>
        <p:spPr>
          <a:xfrm>
            <a:off x="4226191" y="793725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이미지</a:t>
            </a:r>
            <a:r>
              <a:rPr kumimoji="1" lang="ko-KR" altLang="en-US" dirty="0"/>
              <a:t> 패턴 학습 정확도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29711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A939296-D9A1-354C-8A87-F62D4248E1E2}"/>
              </a:ext>
            </a:extLst>
          </p:cNvPr>
          <p:cNvPicPr/>
          <p:nvPr/>
        </p:nvPicPr>
        <p:blipFill>
          <a:blip r:embed="rId2">
            <a:duotone>
              <a:prstClr val="black"/>
              <a:srgbClr val="FFDBD5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33326" y="1812820"/>
            <a:ext cx="10905066" cy="400761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DCA513-6D22-D648-AE01-88EB914F0272}"/>
              </a:ext>
            </a:extLst>
          </p:cNvPr>
          <p:cNvGrpSpPr/>
          <p:nvPr/>
        </p:nvGrpSpPr>
        <p:grpSpPr>
          <a:xfrm>
            <a:off x="249347" y="302955"/>
            <a:ext cx="2536721" cy="468630"/>
            <a:chOff x="20742" y="302955"/>
            <a:chExt cx="2536721" cy="4686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CA1246-C7C6-074D-8DF0-D3C36D0E505D}"/>
                </a:ext>
              </a:extLst>
            </p:cNvPr>
            <p:cNvSpPr txBox="1"/>
            <p:nvPr/>
          </p:nvSpPr>
          <p:spPr>
            <a:xfrm>
              <a:off x="20742" y="371475"/>
              <a:ext cx="23230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진행</a:t>
              </a:r>
              <a:r>
                <a:rPr kumimoji="1" lang="ko-KR" altLang="en-US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 내용</a:t>
              </a:r>
              <a:r>
                <a:rPr kumimoji="1" lang="en-US" altLang="ko-KR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-</a:t>
              </a:r>
              <a:r>
                <a:rPr kumimoji="1" lang="ko-KR" altLang="en-US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검색 엔진</a:t>
              </a:r>
              <a:endParaRPr kumimoji="1" lang="ko-Kore-KR" altLang="en-US" sz="2000" dirty="0">
                <a:latin typeface="210 Manbalchungchun R" panose="02020603020101020101" pitchFamily="18" charset="-127"/>
                <a:ea typeface="210 Manbalchungchun R" panose="02020603020101020101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19C6E83-953E-F847-811B-436C666EE3D6}"/>
                </a:ext>
              </a:extLst>
            </p:cNvPr>
            <p:cNvSpPr/>
            <p:nvPr/>
          </p:nvSpPr>
          <p:spPr>
            <a:xfrm>
              <a:off x="38391" y="302955"/>
              <a:ext cx="2519072" cy="4686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6">
              <a:extLst>
                <a:ext uri="{FF2B5EF4-FFF2-40B4-BE49-F238E27FC236}">
                  <a16:creationId xmlns:a16="http://schemas.microsoft.com/office/drawing/2014/main" id="{2D550B85-A09F-4D4D-81AC-06C5C2EA173A}"/>
                </a:ext>
              </a:extLst>
            </p:cNvPr>
            <p:cNvSpPr/>
            <p:nvPr/>
          </p:nvSpPr>
          <p:spPr>
            <a:xfrm flipV="1">
              <a:off x="2275807" y="488003"/>
              <a:ext cx="114300" cy="9853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5A353B45-B35C-C847-95F6-AB4F42353C30}"/>
              </a:ext>
            </a:extLst>
          </p:cNvPr>
          <p:cNvSpPr/>
          <p:nvPr/>
        </p:nvSpPr>
        <p:spPr>
          <a:xfrm>
            <a:off x="533198" y="1404730"/>
            <a:ext cx="11005194" cy="482379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7367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EFDD082-246D-B247-A4BF-FE081876AD8D}"/>
              </a:ext>
            </a:extLst>
          </p:cNvPr>
          <p:cNvGrpSpPr/>
          <p:nvPr/>
        </p:nvGrpSpPr>
        <p:grpSpPr>
          <a:xfrm>
            <a:off x="249347" y="302955"/>
            <a:ext cx="2536721" cy="468630"/>
            <a:chOff x="20742" y="302955"/>
            <a:chExt cx="2536721" cy="4686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F7BC7E-15B3-3E48-AD07-3C55B4669DEB}"/>
                </a:ext>
              </a:extLst>
            </p:cNvPr>
            <p:cNvSpPr txBox="1"/>
            <p:nvPr/>
          </p:nvSpPr>
          <p:spPr>
            <a:xfrm>
              <a:off x="20742" y="371475"/>
              <a:ext cx="23230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진행</a:t>
              </a:r>
              <a:r>
                <a:rPr kumimoji="1" lang="ko-KR" altLang="en-US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 내용</a:t>
              </a:r>
              <a:r>
                <a:rPr kumimoji="1" lang="en-US" altLang="ko-KR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-</a:t>
              </a:r>
              <a:r>
                <a:rPr kumimoji="1" lang="ko-KR" altLang="en-US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검색 엔진</a:t>
              </a:r>
              <a:endParaRPr kumimoji="1" lang="ko-Kore-KR" altLang="en-US" sz="2000" dirty="0">
                <a:latin typeface="210 Manbalchungchun R" panose="02020603020101020101" pitchFamily="18" charset="-127"/>
                <a:ea typeface="210 Manbalchungchun R" panose="02020603020101020101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85E3390-B372-5748-8D7F-C26A8325E041}"/>
                </a:ext>
              </a:extLst>
            </p:cNvPr>
            <p:cNvSpPr/>
            <p:nvPr/>
          </p:nvSpPr>
          <p:spPr>
            <a:xfrm>
              <a:off x="38391" y="302955"/>
              <a:ext cx="2519072" cy="4686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F06EAE30-2D98-B84F-8C2D-3F011F897B7C}"/>
                </a:ext>
              </a:extLst>
            </p:cNvPr>
            <p:cNvSpPr/>
            <p:nvPr/>
          </p:nvSpPr>
          <p:spPr>
            <a:xfrm flipV="1">
              <a:off x="2275807" y="488003"/>
              <a:ext cx="114300" cy="9853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218" name="Picture 2">
            <a:extLst>
              <a:ext uri="{FF2B5EF4-FFF2-40B4-BE49-F238E27FC236}">
                <a16:creationId xmlns:a16="http://schemas.microsoft.com/office/drawing/2014/main" id="{EAB2BBD3-9E3C-C547-A721-56C995F6C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96" y="2385943"/>
            <a:ext cx="5372100" cy="322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8F2FAF71-D07D-FE48-8FB7-30EFFB937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28743"/>
            <a:ext cx="5435600" cy="41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3B5A2A-9616-9041-A57F-156955658A21}"/>
              </a:ext>
            </a:extLst>
          </p:cNvPr>
          <p:cNvSpPr txBox="1"/>
          <p:nvPr/>
        </p:nvSpPr>
        <p:spPr>
          <a:xfrm>
            <a:off x="249347" y="1394098"/>
            <a:ext cx="689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기존의 학습한 모델들을 결합하여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검색엔진 구현 및 </a:t>
            </a:r>
            <a:r>
              <a:rPr kumimoji="1" lang="ko-KR" altLang="en-US" dirty="0" err="1"/>
              <a:t>웹페이지</a:t>
            </a:r>
            <a:r>
              <a:rPr kumimoji="1" lang="ko-KR" altLang="en-US" dirty="0"/>
              <a:t> 제작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59190062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 rot="0">
            <a:off x="266996" y="302955"/>
            <a:ext cx="2519072" cy="468630"/>
            <a:chOff x="38391" y="302955"/>
            <a:chExt cx="2519072" cy="468630"/>
          </a:xfrm>
        </p:grpSpPr>
        <p:sp>
          <p:nvSpPr>
            <p:cNvPr id="4" name="TextBox 3"/>
            <p:cNvSpPr txBox="1"/>
            <p:nvPr/>
          </p:nvSpPr>
          <p:spPr>
            <a:xfrm>
              <a:off x="342901" y="371475"/>
              <a:ext cx="1176925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ore-KR" altLang="en-US" sz="2000">
                  <a:latin typeface="210 Manbalchungchun R"/>
                  <a:ea typeface="210 Manbalchungchun R"/>
                </a:rPr>
                <a:t>진행</a:t>
              </a:r>
              <a:r>
                <a:rPr kumimoji="1" lang="ko-KR" altLang="en-US" sz="2000">
                  <a:latin typeface="210 Manbalchungchun R"/>
                  <a:ea typeface="210 Manbalchungchun R"/>
                </a:rPr>
                <a:t> 내용</a:t>
              </a:r>
              <a:endParaRPr kumimoji="1" lang="ko-Kore-KR" altLang="en-US" sz="2000">
                <a:latin typeface="210 Manbalchungchun R"/>
                <a:ea typeface="210 Manbalchungchun R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8391" y="302955"/>
              <a:ext cx="2519072" cy="4686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이등변 삼각형 6"/>
            <p:cNvSpPr/>
            <p:nvPr/>
          </p:nvSpPr>
          <p:spPr>
            <a:xfrm flipV="1">
              <a:off x="2275807" y="488003"/>
              <a:ext cx="114300" cy="98534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51785" y="2139790"/>
            <a:ext cx="1671638" cy="167163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 rot="0">
            <a:off x="468475" y="1343440"/>
            <a:ext cx="4125214" cy="1503766"/>
            <a:chOff x="1008670" y="1939311"/>
            <a:chExt cx="4125214" cy="1503766"/>
          </a:xfrm>
        </p:grpSpPr>
        <p:sp>
          <p:nvSpPr>
            <p:cNvPr id="2" name="직사각형 1"/>
            <p:cNvSpPr/>
            <p:nvPr/>
          </p:nvSpPr>
          <p:spPr>
            <a:xfrm>
              <a:off x="1323884" y="2074804"/>
              <a:ext cx="2488815" cy="136827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 rot="0">
              <a:off x="1008670" y="1939311"/>
              <a:ext cx="4125214" cy="1323440"/>
              <a:chOff x="779572" y="2214532"/>
              <a:chExt cx="4125214" cy="1323440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779572" y="2214532"/>
                <a:ext cx="1864577" cy="400110"/>
              </a:xfrm>
              <a:prstGeom prst="rect">
                <a:avLst/>
              </a:prstGeom>
              <a:solidFill>
                <a:srgbClr val="ffdbd5"/>
              </a:solidFill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  <a:defRPr/>
                </a:pPr>
                <a:r>
                  <a:rPr kumimoji="1" lang="ko-KR" altLang="en-US" sz="2000" b="1">
                    <a:latin typeface="210 Manbalchungchun R"/>
                    <a:ea typeface="210 Manbalchungchun R"/>
                  </a:rPr>
                  <a:t>데이터 정제</a:t>
                </a:r>
                <a:endParaRPr kumimoji="1" lang="ko-Kore-KR" altLang="en-US" sz="2000">
                  <a:latin typeface="210 Manbalchungchun R"/>
                  <a:ea typeface="210 Manbalchungchun R"/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094786" y="2614642"/>
                <a:ext cx="381000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ore-KR"/>
                  <a:t>DTD Texture Dataset</a:t>
                </a:r>
                <a:r>
                  <a:rPr lang="en-US" altLang="ko-KR"/>
                  <a:t>,</a:t>
                </a:r>
                <a:r>
                  <a:rPr lang="ko-KR" altLang="en-US"/>
                  <a:t> </a:t>
                </a:r>
                <a:endParaRPr lang="ko-KR" altLang="en-US"/>
              </a:p>
              <a:p>
                <a:pPr lvl="0">
                  <a:defRPr/>
                </a:pPr>
                <a:r>
                  <a:rPr lang="en-US" altLang="ko-Kore-KR"/>
                  <a:t>NLP Dataset</a:t>
                </a:r>
                <a:r>
                  <a:rPr lang="ko-Kore-KR" altLang="ko-Kore-KR">
                    <a:effectLst/>
                  </a:rPr>
                  <a:t> </a:t>
                </a:r>
                <a:r>
                  <a:rPr lang="en-US" altLang="ko-Kore-KR">
                    <a:effectLst/>
                  </a:rPr>
                  <a:t>,</a:t>
                </a:r>
                <a:r>
                  <a:rPr lang="ko-KR" altLang="en-US">
                    <a:effectLst/>
                  </a:rPr>
                  <a:t> </a:t>
                </a:r>
                <a:endParaRPr lang="ko-KR" altLang="en-US">
                  <a:effectLst/>
                </a:endParaRPr>
              </a:p>
              <a:p>
                <a:pPr lvl="0">
                  <a:defRPr/>
                </a:pPr>
                <a:r>
                  <a:rPr lang="en-US" altLang="ko-Kore-KR"/>
                  <a:t>Furniture image Dataset</a:t>
                </a:r>
                <a:r>
                  <a:rPr lang="ko-Kore-KR" altLang="ko-Kore-KR">
                    <a:effectLst/>
                  </a:rPr>
                  <a:t> </a:t>
                </a:r>
                <a:endParaRPr lang="ko-Kore-KR" altLang="en-US"/>
              </a:p>
            </p:txBody>
          </p:sp>
        </p:grpSp>
      </p:grpSp>
      <p:grpSp>
        <p:nvGrpSpPr>
          <p:cNvPr id="20" name="그룹 19"/>
          <p:cNvGrpSpPr/>
          <p:nvPr/>
        </p:nvGrpSpPr>
        <p:grpSpPr>
          <a:xfrm rot="0">
            <a:off x="986024" y="3245736"/>
            <a:ext cx="3624265" cy="2123658"/>
            <a:chOff x="8190381" y="2019716"/>
            <a:chExt cx="3624265" cy="2123658"/>
          </a:xfrm>
        </p:grpSpPr>
        <p:sp>
          <p:nvSpPr>
            <p:cNvPr id="18" name="직사각형 17"/>
            <p:cNvSpPr/>
            <p:nvPr/>
          </p:nvSpPr>
          <p:spPr>
            <a:xfrm>
              <a:off x="8540639" y="2219771"/>
              <a:ext cx="3108094" cy="192360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 rot="0">
              <a:off x="8190381" y="2019716"/>
              <a:ext cx="3624265" cy="2123658"/>
              <a:chOff x="7991472" y="1814422"/>
              <a:chExt cx="3624265" cy="212365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7991472" y="1814422"/>
                <a:ext cx="3239823" cy="400110"/>
              </a:xfrm>
              <a:prstGeom prst="rect">
                <a:avLst/>
              </a:prstGeom>
              <a:solidFill>
                <a:srgbClr val="ffdbd5"/>
              </a:solidFill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kumimoji="1" lang="en-US" altLang="ko-Kore-KR" sz="2000">
                    <a:latin typeface="210 Manbalchungchun R"/>
                    <a:ea typeface="210 Manbalchungchun R"/>
                  </a:rPr>
                  <a:t>2.</a:t>
                </a:r>
                <a:r>
                  <a:rPr kumimoji="1" lang="ko-KR" altLang="en-US" sz="2000" b="1">
                    <a:latin typeface="210 Manbalchungchun R"/>
                    <a:ea typeface="210 Manbalchungchun R"/>
                  </a:rPr>
                  <a:t> 자연어</a:t>
                </a:r>
                <a:r>
                  <a:rPr kumimoji="1" lang="en-US" altLang="ko-KR" sz="2000" b="1">
                    <a:latin typeface="210 Manbalchungchun R"/>
                    <a:ea typeface="210 Manbalchungchun R"/>
                  </a:rPr>
                  <a:t>,</a:t>
                </a:r>
                <a:r>
                  <a:rPr kumimoji="1" lang="ko-KR" altLang="en-US" sz="2000" b="1">
                    <a:latin typeface="210 Manbalchungchun R"/>
                    <a:ea typeface="210 Manbalchungchun R"/>
                  </a:rPr>
                  <a:t> 이미지 모델 구현</a:t>
                </a:r>
                <a:endParaRPr kumimoji="1" lang="ko-Kore-KR" altLang="en-US" sz="2000">
                  <a:latin typeface="210 Manbalchungchun R"/>
                  <a:ea typeface="210 Manbalchungchun R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8341730" y="2183754"/>
                <a:ext cx="3274008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ore-KR"/>
                  <a:t>Bidirectional GRU, </a:t>
                </a:r>
                <a:endParaRPr lang="en-US" altLang="ko-Kore-KR"/>
              </a:p>
              <a:p>
                <a:pPr lvl="0">
                  <a:defRPr/>
                </a:pPr>
                <a:r>
                  <a:rPr lang="en-US" altLang="ko-Kore-KR"/>
                  <a:t>YOLOv5, </a:t>
                </a:r>
                <a:endParaRPr lang="en-US" altLang="ko-Kore-KR"/>
              </a:p>
              <a:p>
                <a:pPr lvl="0">
                  <a:defRPr/>
                </a:pPr>
                <a:r>
                  <a:rPr lang="en-US" altLang="ko-Kore-KR"/>
                  <a:t>GrabCut, </a:t>
                </a:r>
                <a:endParaRPr lang="en-US" altLang="ko-Kore-KR"/>
              </a:p>
              <a:p>
                <a:pPr lvl="0">
                  <a:defRPr/>
                </a:pPr>
                <a:r>
                  <a:rPr lang="en-US" altLang="ko-Kore-KR"/>
                  <a:t>CNN(GoogleNet), </a:t>
                </a:r>
                <a:endParaRPr lang="en-US" altLang="ko-Kore-KR"/>
              </a:p>
              <a:p>
                <a:pPr lvl="0">
                  <a:defRPr/>
                </a:pPr>
                <a:r>
                  <a:rPr lang="en-US" altLang="ko-Kore-KR"/>
                  <a:t>KNN, </a:t>
                </a:r>
                <a:endParaRPr lang="en-US" altLang="ko-Kore-KR"/>
              </a:p>
              <a:p>
                <a:pPr lvl="0">
                  <a:defRPr/>
                </a:pPr>
                <a:r>
                  <a:rPr lang="en-US" altLang="ko-Kore-KR"/>
                  <a:t>HISTCMP</a:t>
                </a:r>
                <a:r>
                  <a:rPr lang="ko-Kore-KR" altLang="ko-Kore-KR" sz="1200">
                    <a:effectLst/>
                  </a:rPr>
                  <a:t> </a:t>
                </a:r>
                <a:endParaRPr lang="ko-Kore-KR" altLang="en-US" sz="1200"/>
              </a:p>
            </p:txBody>
          </p:sp>
        </p:grpSp>
      </p:grpSp>
      <p:grpSp>
        <p:nvGrpSpPr>
          <p:cNvPr id="21" name="그룹 20"/>
          <p:cNvGrpSpPr/>
          <p:nvPr/>
        </p:nvGrpSpPr>
        <p:grpSpPr>
          <a:xfrm rot="0">
            <a:off x="4593689" y="4425853"/>
            <a:ext cx="3292003" cy="1887081"/>
            <a:chOff x="4158641" y="4503750"/>
            <a:chExt cx="3292003" cy="1887081"/>
          </a:xfrm>
        </p:grpSpPr>
        <p:sp>
          <p:nvSpPr>
            <p:cNvPr id="17" name="직사각형 16"/>
            <p:cNvSpPr/>
            <p:nvPr/>
          </p:nvSpPr>
          <p:spPr>
            <a:xfrm>
              <a:off x="4474080" y="4703805"/>
              <a:ext cx="2488815" cy="168702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 rot="0">
              <a:off x="4158641" y="4503750"/>
              <a:ext cx="3292003" cy="1887081"/>
              <a:chOff x="4380385" y="4643469"/>
              <a:chExt cx="3292003" cy="188708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380385" y="4643469"/>
                <a:ext cx="2229734" cy="400110"/>
              </a:xfrm>
              <a:prstGeom prst="rect">
                <a:avLst/>
              </a:prstGeom>
              <a:solidFill>
                <a:srgbClr val="ffdbd5"/>
              </a:solidFill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000" b="1">
                    <a:latin typeface="210 Manbalchungchun R"/>
                    <a:ea typeface="210 Manbalchungchun R"/>
                  </a:rPr>
                  <a:t>3.</a:t>
                </a:r>
                <a:r>
                  <a:rPr lang="ko-KR" altLang="en-US" sz="2000" b="1">
                    <a:latin typeface="210 Manbalchungchun R"/>
                    <a:ea typeface="210 Manbalchungchun R"/>
                  </a:rPr>
                  <a:t> 검색 엔진 구현</a:t>
                </a:r>
                <a:endParaRPr kumimoji="1" lang="ko-Kore-KR" altLang="en-US" sz="2000">
                  <a:latin typeface="210 Manbalchungchun R"/>
                  <a:ea typeface="210 Manbalchungchun R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4695824" y="5053222"/>
                <a:ext cx="2976564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ore-KR">
                    <a:solidFill>
                      <a:srgbClr val="000000"/>
                    </a:solidFill>
                    <a:latin typeface="Arimo"/>
                  </a:rPr>
                  <a:t>Python-anywhere,</a:t>
                </a:r>
                <a:endParaRPr lang="en-US" altLang="ko-Kore-KR">
                  <a:solidFill>
                    <a:srgbClr val="000000"/>
                  </a:solidFill>
                  <a:latin typeface="Arimo"/>
                </a:endParaRPr>
              </a:p>
              <a:p>
                <a:pPr lvl="0">
                  <a:defRPr/>
                </a:pPr>
                <a:r>
                  <a:rPr lang="en-US" altLang="ko-Kore-KR">
                    <a:solidFill>
                      <a:srgbClr val="000000"/>
                    </a:solidFill>
                    <a:latin typeface="Arimo"/>
                  </a:rPr>
                  <a:t>Django,</a:t>
                </a:r>
                <a:endParaRPr lang="en-US" altLang="ko-Kore-KR">
                  <a:solidFill>
                    <a:srgbClr val="000000"/>
                  </a:solidFill>
                  <a:latin typeface="Arimo"/>
                </a:endParaRPr>
              </a:p>
              <a:p>
                <a:pPr lvl="0">
                  <a:defRPr/>
                </a:pPr>
                <a:r>
                  <a:rPr lang="en-US" altLang="ko-Kore-KR">
                    <a:solidFill>
                      <a:srgbClr val="000000"/>
                    </a:solidFill>
                    <a:latin typeface="Arimo"/>
                  </a:rPr>
                  <a:t>HTML,</a:t>
                </a:r>
                <a:endParaRPr lang="en-US" altLang="ko-Kore-KR">
                  <a:solidFill>
                    <a:srgbClr val="000000"/>
                  </a:solidFill>
                  <a:latin typeface="Arimo"/>
                </a:endParaRPr>
              </a:p>
              <a:p>
                <a:pPr lvl="0">
                  <a:defRPr/>
                </a:pPr>
                <a:r>
                  <a:rPr lang="en-US" altLang="ko-Kore-KR">
                    <a:solidFill>
                      <a:srgbClr val="000000"/>
                    </a:solidFill>
                    <a:latin typeface="Arimo"/>
                  </a:rPr>
                  <a:t>JS,</a:t>
                </a:r>
                <a:endParaRPr lang="en-US" altLang="ko-Kore-KR">
                  <a:solidFill>
                    <a:srgbClr val="000000"/>
                  </a:solidFill>
                  <a:latin typeface="Arimo"/>
                </a:endParaRPr>
              </a:p>
              <a:p>
                <a:pPr lvl="0">
                  <a:defRPr/>
                </a:pPr>
                <a:r>
                  <a:rPr lang="en-US" altLang="ko-Kore-KR">
                    <a:solidFill>
                      <a:srgbClr val="000000"/>
                    </a:solidFill>
                    <a:latin typeface="Arimo"/>
                  </a:rPr>
                  <a:t>CSS</a:t>
                </a:r>
                <a:endParaRPr lang="ko-Kore-KR" altLang="en-US"/>
              </a:p>
            </p:txBody>
          </p:sp>
        </p:grpSp>
      </p:grp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33404" y="2139790"/>
            <a:ext cx="1671638" cy="1671638"/>
          </a:xfrm>
          <a:prstGeom prst="rect">
            <a:avLst/>
          </a:prstGeom>
        </p:spPr>
      </p:pic>
      <p:sp>
        <p:nvSpPr>
          <p:cNvPr id="23" name="십자형[C] 22"/>
          <p:cNvSpPr/>
          <p:nvPr/>
        </p:nvSpPr>
        <p:spPr>
          <a:xfrm>
            <a:off x="7582629" y="2666880"/>
            <a:ext cx="891568" cy="896400"/>
          </a:xfrm>
          <a:prstGeom prst="plus">
            <a:avLst>
              <a:gd name="adj" fmla="val 425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532243" y="4250763"/>
            <a:ext cx="1928238" cy="7055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kumimoji="1" lang="ko-Kore-KR" altLang="en-US">
                <a:solidFill>
                  <a:schemeClr val="tx1"/>
                </a:solidFill>
              </a:rPr>
              <a:t>준비중</a:t>
            </a:r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33404" y="4064411"/>
            <a:ext cx="1505040" cy="400110"/>
          </a:xfrm>
          <a:prstGeom prst="rect">
            <a:avLst/>
          </a:prstGeom>
          <a:solidFill>
            <a:srgbClr val="ffdbd5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000" b="1">
                <a:latin typeface="210 Manbalchungchun R"/>
                <a:ea typeface="210 Manbalchungchun R"/>
              </a:rPr>
              <a:t>4.</a:t>
            </a:r>
            <a:r>
              <a:rPr kumimoji="1" lang="ko-KR" altLang="en-US" sz="2000" b="1">
                <a:latin typeface="210 Manbalchungchun R"/>
                <a:ea typeface="210 Manbalchungchun R"/>
              </a:rPr>
              <a:t> 가출원</a:t>
            </a:r>
            <a:endParaRPr kumimoji="1" lang="ko-Kore-KR" altLang="en-US" sz="2000">
              <a:latin typeface="210 Manbalchungchun R"/>
              <a:ea typeface="210 Manbalchungchun 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AE9AB30C-96F0-6548-8E54-8F47D50DD1DA}"/>
              </a:ext>
            </a:extLst>
          </p:cNvPr>
          <p:cNvGrpSpPr/>
          <p:nvPr/>
        </p:nvGrpSpPr>
        <p:grpSpPr>
          <a:xfrm>
            <a:off x="0" y="0"/>
            <a:ext cx="6808573" cy="6858000"/>
            <a:chOff x="0" y="685"/>
            <a:chExt cx="6642100" cy="6252002"/>
          </a:xfrm>
        </p:grpSpPr>
        <p:pic>
          <p:nvPicPr>
            <p:cNvPr id="15" name="그림 14" descr="텍스트, 실내, 사람, 테이블이(가) 표시된 사진&#10;&#10;자동 생성된 설명">
              <a:extLst>
                <a:ext uri="{FF2B5EF4-FFF2-40B4-BE49-F238E27FC236}">
                  <a16:creationId xmlns:a16="http://schemas.microsoft.com/office/drawing/2014/main" id="{48B59CC3-6DC0-204E-B3F7-DA2E06B8A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85"/>
              <a:ext cx="6642100" cy="3733800"/>
            </a:xfrm>
            <a:prstGeom prst="rect">
              <a:avLst/>
            </a:prstGeom>
          </p:spPr>
        </p:pic>
        <p:pic>
          <p:nvPicPr>
            <p:cNvPr id="17" name="그림 16" descr="텍스트, 사람, 실내, 노트북이(가) 표시된 사진&#10;&#10;자동 생성된 설명">
              <a:extLst>
                <a:ext uri="{FF2B5EF4-FFF2-40B4-BE49-F238E27FC236}">
                  <a16:creationId xmlns:a16="http://schemas.microsoft.com/office/drawing/2014/main" id="{DAECE741-928B-CA4C-9B80-AFF638479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4496" y="3734483"/>
              <a:ext cx="3357604" cy="2518204"/>
            </a:xfrm>
            <a:prstGeom prst="rect">
              <a:avLst/>
            </a:prstGeom>
          </p:spPr>
        </p:pic>
        <p:pic>
          <p:nvPicPr>
            <p:cNvPr id="19" name="그림 18" descr="사람, 실내, 사람들이(가) 표시된 사진&#10;&#10;자동 생성된 설명">
              <a:extLst>
                <a:ext uri="{FF2B5EF4-FFF2-40B4-BE49-F238E27FC236}">
                  <a16:creationId xmlns:a16="http://schemas.microsoft.com/office/drawing/2014/main" id="{036D1BB3-4AD9-D943-861A-BD210F01A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3734485"/>
              <a:ext cx="3357604" cy="2518202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B45BF52-C2FC-8841-BDAB-5002A00205A4}"/>
              </a:ext>
            </a:extLst>
          </p:cNvPr>
          <p:cNvSpPr/>
          <p:nvPr/>
        </p:nvSpPr>
        <p:spPr>
          <a:xfrm>
            <a:off x="3319849" y="0"/>
            <a:ext cx="8872151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27000">
                <a:schemeClr val="accent2">
                  <a:lumMod val="20000"/>
                  <a:lumOff val="80000"/>
                </a:schemeClr>
              </a:gs>
              <a:gs pos="83000">
                <a:srgbClr val="FBE6D6"/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25FEF0-FF40-BA40-A643-95296FE522DF}"/>
              </a:ext>
            </a:extLst>
          </p:cNvPr>
          <p:cNvSpPr txBox="1"/>
          <p:nvPr/>
        </p:nvSpPr>
        <p:spPr>
          <a:xfrm>
            <a:off x="7735330" y="74511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24" name="그림 23" descr="레고, 장난감, 벡터그래픽이(가) 표시된 사진&#10;&#10;자동 생성된 설명">
            <a:extLst>
              <a:ext uri="{FF2B5EF4-FFF2-40B4-BE49-F238E27FC236}">
                <a16:creationId xmlns:a16="http://schemas.microsoft.com/office/drawing/2014/main" id="{1A3E661F-1ACD-2E41-B16C-332378236B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5917" y="137983"/>
            <a:ext cx="369332" cy="369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1BCF1CF8-70B1-254E-9F40-BDCF9B665C6E}"/>
              </a:ext>
            </a:extLst>
          </p:cNvPr>
          <p:cNvGrpSpPr/>
          <p:nvPr/>
        </p:nvGrpSpPr>
        <p:grpSpPr>
          <a:xfrm>
            <a:off x="6086459" y="387512"/>
            <a:ext cx="6430190" cy="6082976"/>
            <a:chOff x="5761810" y="525495"/>
            <a:chExt cx="6430190" cy="608297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E60F681-AD40-2648-82A1-E2FA53C892E1}"/>
                </a:ext>
              </a:extLst>
            </p:cNvPr>
            <p:cNvGrpSpPr/>
            <p:nvPr/>
          </p:nvGrpSpPr>
          <p:grpSpPr>
            <a:xfrm>
              <a:off x="5761810" y="525495"/>
              <a:ext cx="6430190" cy="1569661"/>
              <a:chOff x="1046205" y="1588176"/>
              <a:chExt cx="6430190" cy="1569661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9018B483-57C3-BF42-AB5C-ACD53D24B19E}"/>
                  </a:ext>
                </a:extLst>
              </p:cNvPr>
              <p:cNvSpPr/>
              <p:nvPr/>
            </p:nvSpPr>
            <p:spPr>
              <a:xfrm>
                <a:off x="1046205" y="1957508"/>
                <a:ext cx="643019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ore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수업에서는</a:t>
                </a:r>
                <a:r>
                  <a:rPr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해볼 수 없는</a:t>
                </a:r>
                <a:r>
                  <a:rPr lang="en-US" altLang="ko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깊이 있는 프로젝트를 진행해 볼 수 있었고</a:t>
                </a:r>
                <a:r>
                  <a:rPr lang="en-US" altLang="ko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목표를 세워 계획적으로 개발하면서</a:t>
                </a:r>
                <a:r>
                  <a:rPr lang="en-US" altLang="ko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협업의 중요성을 배울 수 있었습니다</a:t>
                </a:r>
                <a:r>
                  <a:rPr lang="en-US" altLang="ko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  <a:r>
                  <a:rPr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무엇보다 교수님의 즉각적인 피드백을 </a:t>
                </a:r>
                <a:endParaRPr lang="en-US" altLang="ko-KR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r>
                  <a:rPr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통해 구현의 어려움을 해결할 수 있어서 너무 좋았습니다</a:t>
                </a:r>
                <a:r>
                  <a:rPr lang="en-US" altLang="ko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  <a:endParaRPr lang="ko-Kore-KR" altLang="en-US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82D8D-F3AB-4443-9A06-83605046E036}"/>
                  </a:ext>
                </a:extLst>
              </p:cNvPr>
              <p:cNvSpPr txBox="1"/>
              <p:nvPr/>
            </p:nvSpPr>
            <p:spPr>
              <a:xfrm>
                <a:off x="1046205" y="1588176"/>
                <a:ext cx="904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차재명</a:t>
                </a:r>
                <a:r>
                  <a:rPr kumimoji="1" lang="en-US" altLang="ko-Kore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:</a:t>
                </a:r>
                <a:endParaRPr kumimoji="1" lang="ko-Kore-KR" altLang="en-US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04FA818-BD32-9640-B38A-DE335D23A600}"/>
                </a:ext>
              </a:extLst>
            </p:cNvPr>
            <p:cNvGrpSpPr/>
            <p:nvPr/>
          </p:nvGrpSpPr>
          <p:grpSpPr>
            <a:xfrm>
              <a:off x="5761810" y="2111624"/>
              <a:ext cx="6096000" cy="1292662"/>
              <a:chOff x="4261300" y="3607831"/>
              <a:chExt cx="6096000" cy="1292662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C74FE91-60E7-A847-A444-FCAD36EE0E69}"/>
                  </a:ext>
                </a:extLst>
              </p:cNvPr>
              <p:cNvSpPr/>
              <p:nvPr/>
            </p:nvSpPr>
            <p:spPr>
              <a:xfrm>
                <a:off x="4261300" y="3977163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ko-Kore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정규 강의에서는 해볼 수 없는 실무에 가까운 경험해 볼 </a:t>
                </a:r>
                <a:endParaRPr lang="en-US" altLang="ko-Kore-KR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r>
                  <a:rPr lang="ko-Kore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기회를 부여해 주셔서 감사합니다. 프로젝트의 결과물을 </a:t>
                </a:r>
                <a:endParaRPr lang="en-US" altLang="ko-Kore-KR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r>
                  <a:rPr lang="ko-Kore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성공적으로 보여드릴 수 있게 노력하겠습니다!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F48237-ED14-164A-9E13-904763E41595}"/>
                  </a:ext>
                </a:extLst>
              </p:cNvPr>
              <p:cNvSpPr txBox="1"/>
              <p:nvPr/>
            </p:nvSpPr>
            <p:spPr>
              <a:xfrm>
                <a:off x="4261300" y="3607831"/>
                <a:ext cx="904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이승준</a:t>
                </a:r>
                <a:r>
                  <a:rPr kumimoji="1" lang="en-US" altLang="ko-Kore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:</a:t>
                </a:r>
                <a:endParaRPr kumimoji="1" lang="ko-Kore-KR" altLang="en-US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3419189-21D1-D44F-AF62-5F1EF823346E}"/>
                </a:ext>
              </a:extLst>
            </p:cNvPr>
            <p:cNvGrpSpPr/>
            <p:nvPr/>
          </p:nvGrpSpPr>
          <p:grpSpPr>
            <a:xfrm>
              <a:off x="5761810" y="3773618"/>
              <a:ext cx="6096000" cy="1292662"/>
              <a:chOff x="4261300" y="3607831"/>
              <a:chExt cx="6096000" cy="129266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EF0D881-4BB8-E34C-9028-4563BA8A26E3}"/>
                  </a:ext>
                </a:extLst>
              </p:cNvPr>
              <p:cNvSpPr/>
              <p:nvPr/>
            </p:nvSpPr>
            <p:spPr>
              <a:xfrm>
                <a:off x="4261300" y="3977163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ko-KR" altLang="en-US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파란학기를</a:t>
                </a:r>
                <a:r>
                  <a:rPr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진행하며 도전하면 무엇이든 해낼 수 있다는 자신감을 얻었습니다</a:t>
                </a:r>
                <a:r>
                  <a:rPr lang="en-US" altLang="ko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 </a:t>
                </a:r>
                <a:r>
                  <a:rPr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팀원들을 믿고 협업하여 능률을 극대화 하는 점을 배운 것 같습니다</a:t>
                </a:r>
                <a:r>
                  <a:rPr lang="en-US" altLang="ko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  <a:endParaRPr lang="ko-Kore-KR" altLang="en-US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22D31F-40DB-7441-B480-AC20B6DC9EC7}"/>
                  </a:ext>
                </a:extLst>
              </p:cNvPr>
              <p:cNvSpPr txBox="1"/>
              <p:nvPr/>
            </p:nvSpPr>
            <p:spPr>
              <a:xfrm>
                <a:off x="4261300" y="3607831"/>
                <a:ext cx="904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이윤규</a:t>
                </a:r>
                <a:r>
                  <a:rPr kumimoji="1" lang="en-US" altLang="ko-Kore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:</a:t>
                </a:r>
                <a:endParaRPr kumimoji="1" lang="ko-Kore-KR" altLang="en-US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9C5156D-FCC3-C640-8326-78C4A0E1E4F2}"/>
                </a:ext>
              </a:extLst>
            </p:cNvPr>
            <p:cNvGrpSpPr/>
            <p:nvPr/>
          </p:nvGrpSpPr>
          <p:grpSpPr>
            <a:xfrm>
              <a:off x="5761810" y="5315809"/>
              <a:ext cx="6096000" cy="1292662"/>
              <a:chOff x="4261300" y="3607831"/>
              <a:chExt cx="6096000" cy="1292662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5674853-AE89-FD47-B71E-F9F808D2BE9B}"/>
                  </a:ext>
                </a:extLst>
              </p:cNvPr>
              <p:cNvSpPr/>
              <p:nvPr/>
            </p:nvSpPr>
            <p:spPr>
              <a:xfrm>
                <a:off x="4261300" y="3977163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ko-Kore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저희가 하고 싶은 프로젝트를 학교에서 지원받아 할 수 있어, </a:t>
                </a:r>
                <a:endParaRPr lang="en-US" altLang="ko-Kore-KR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r>
                  <a:rPr lang="ko-Kore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더 열심히 파란학기를 진행하고 있습니다. 끝까지 열심히 해 </a:t>
                </a:r>
                <a:endParaRPr lang="en-US" altLang="ko-Kore-KR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r>
                  <a:rPr lang="ko-Kore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저희가 원하는 결과물로 최종적으로 잘 마무리하겠습니다</a:t>
                </a:r>
                <a:r>
                  <a:rPr lang="ko-KR" altLang="en-US" sz="4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람쥐</a:t>
                </a:r>
                <a:endParaRPr lang="ko-Kore-KR" altLang="en-US" sz="4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360CA4-8F36-1E4E-BC04-5513B1405142}"/>
                  </a:ext>
                </a:extLst>
              </p:cNvPr>
              <p:cNvSpPr txBox="1"/>
              <p:nvPr/>
            </p:nvSpPr>
            <p:spPr>
              <a:xfrm>
                <a:off x="4261300" y="3607831"/>
                <a:ext cx="904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주정호</a:t>
                </a:r>
                <a:r>
                  <a:rPr kumimoji="1" lang="en-US" altLang="ko-Kore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:</a:t>
                </a:r>
                <a:endParaRPr kumimoji="1" lang="ko-Kore-KR" altLang="en-US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43005733-8715-4A42-A4CA-19D5558E0C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87550" y="137984"/>
            <a:ext cx="369332" cy="369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055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E15D7A-01DE-D747-A0DB-06756B41705E}"/>
              </a:ext>
            </a:extLst>
          </p:cNvPr>
          <p:cNvSpPr txBox="1"/>
          <p:nvPr/>
        </p:nvSpPr>
        <p:spPr>
          <a:xfrm>
            <a:off x="4721264" y="3075057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/>
              <a:t>감사합니다</a:t>
            </a:r>
            <a:endParaRPr kumimoji="1" lang="ko-Kore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6693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16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1EE3B27-0908-6049-94B5-F39BD82321D6}"/>
              </a:ext>
            </a:extLst>
          </p:cNvPr>
          <p:cNvSpPr/>
          <p:nvPr/>
        </p:nvSpPr>
        <p:spPr>
          <a:xfrm>
            <a:off x="1457920" y="2386016"/>
            <a:ext cx="9276160" cy="577572"/>
          </a:xfrm>
          <a:prstGeom prst="rect">
            <a:avLst/>
          </a:prstGeom>
          <a:solidFill>
            <a:srgbClr val="FFDBD5"/>
          </a:solidFill>
          <a:ln>
            <a:solidFill>
              <a:srgbClr val="FFD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0DD62B0-D5A2-E24F-9D7C-9B4A1C7AB04D}"/>
              </a:ext>
            </a:extLst>
          </p:cNvPr>
          <p:cNvSpPr/>
          <p:nvPr/>
        </p:nvSpPr>
        <p:spPr>
          <a:xfrm>
            <a:off x="1457920" y="3559553"/>
            <a:ext cx="9276160" cy="577572"/>
          </a:xfrm>
          <a:prstGeom prst="rect">
            <a:avLst/>
          </a:prstGeom>
          <a:solidFill>
            <a:srgbClr val="FFDBD5"/>
          </a:solidFill>
          <a:ln>
            <a:solidFill>
              <a:srgbClr val="FFD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BC11A6B-AE1A-0E49-B533-B5148792E55B}"/>
              </a:ext>
            </a:extLst>
          </p:cNvPr>
          <p:cNvSpPr/>
          <p:nvPr/>
        </p:nvSpPr>
        <p:spPr>
          <a:xfrm>
            <a:off x="1457920" y="4733090"/>
            <a:ext cx="9276160" cy="577572"/>
          </a:xfrm>
          <a:prstGeom prst="rect">
            <a:avLst/>
          </a:prstGeom>
          <a:solidFill>
            <a:srgbClr val="FFDBD5"/>
          </a:solidFill>
          <a:ln>
            <a:solidFill>
              <a:srgbClr val="FFD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E040A-CA53-F941-869E-165279D2C27F}"/>
              </a:ext>
            </a:extLst>
          </p:cNvPr>
          <p:cNvSpPr txBox="1"/>
          <p:nvPr/>
        </p:nvSpPr>
        <p:spPr>
          <a:xfrm>
            <a:off x="1728787" y="3086101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진행 내용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자연어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EC3E4B-3626-C24B-BD32-FB2F837858E3}"/>
              </a:ext>
            </a:extLst>
          </p:cNvPr>
          <p:cNvSpPr txBox="1"/>
          <p:nvPr/>
        </p:nvSpPr>
        <p:spPr>
          <a:xfrm>
            <a:off x="1728787" y="2508529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팀원 소개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4EDE5-0EC1-E544-BBEC-1724A75D760A}"/>
              </a:ext>
            </a:extLst>
          </p:cNvPr>
          <p:cNvSpPr txBox="1"/>
          <p:nvPr/>
        </p:nvSpPr>
        <p:spPr>
          <a:xfrm>
            <a:off x="5244645" y="671513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210 Manbalchungchun R" panose="02020603020101020101" pitchFamily="18" charset="-127"/>
                <a:ea typeface="210 Manbalchungchun R" panose="02020603020101020101" pitchFamily="18" charset="-127"/>
              </a:rPr>
              <a:t>CONTENTS</a:t>
            </a:r>
            <a:endParaRPr kumimoji="1" lang="ko-Kore-KR" altLang="en-US" sz="2000" dirty="0">
              <a:latin typeface="210 Manbalchungchun R" panose="02020603020101020101" pitchFamily="18" charset="-127"/>
              <a:ea typeface="210 Manbalchungchun R" panose="02020603020101020101" pitchFamily="18" charset="-127"/>
            </a:endParaRPr>
          </a:p>
        </p:txBody>
      </p:sp>
      <p:sp>
        <p:nvSpPr>
          <p:cNvPr id="8" name="사다리꼴[T] 7">
            <a:extLst>
              <a:ext uri="{FF2B5EF4-FFF2-40B4-BE49-F238E27FC236}">
                <a16:creationId xmlns:a16="http://schemas.microsoft.com/office/drawing/2014/main" id="{76457F8B-3F91-6347-A3FE-4C8676F027F8}"/>
              </a:ext>
            </a:extLst>
          </p:cNvPr>
          <p:cNvSpPr/>
          <p:nvPr/>
        </p:nvSpPr>
        <p:spPr>
          <a:xfrm>
            <a:off x="6272213" y="-14288"/>
            <a:ext cx="7858125" cy="6872288"/>
          </a:xfrm>
          <a:prstGeom prst="trapezoid">
            <a:avLst/>
          </a:prstGeom>
          <a:solidFill>
            <a:srgbClr val="FFDBD5">
              <a:alpha val="50000"/>
            </a:srgbClr>
          </a:solidFill>
          <a:ln>
            <a:solidFill>
              <a:srgbClr val="FFDBD5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86B224-9044-9746-B93F-96E562E60C75}"/>
              </a:ext>
            </a:extLst>
          </p:cNvPr>
          <p:cNvSpPr txBox="1"/>
          <p:nvPr/>
        </p:nvSpPr>
        <p:spPr>
          <a:xfrm>
            <a:off x="1728787" y="3682066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진행 내용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이미지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B5D20B-2FCB-A447-8A40-220A790685FC}"/>
              </a:ext>
            </a:extLst>
          </p:cNvPr>
          <p:cNvSpPr txBox="1"/>
          <p:nvPr/>
        </p:nvSpPr>
        <p:spPr>
          <a:xfrm>
            <a:off x="1728787" y="4259638"/>
            <a:ext cx="17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진행 내용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패턴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DC892F-3236-E349-94E7-DCC496A6DB62}"/>
              </a:ext>
            </a:extLst>
          </p:cNvPr>
          <p:cNvSpPr txBox="1"/>
          <p:nvPr/>
        </p:nvSpPr>
        <p:spPr>
          <a:xfrm>
            <a:off x="1728786" y="4816089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진행 내용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검색엔진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361D8CA-933C-BB49-8575-5A294794C45D}"/>
              </a:ext>
            </a:extLst>
          </p:cNvPr>
          <p:cNvGrpSpPr/>
          <p:nvPr/>
        </p:nvGrpSpPr>
        <p:grpSpPr>
          <a:xfrm>
            <a:off x="266996" y="302955"/>
            <a:ext cx="2519072" cy="468630"/>
            <a:chOff x="38391" y="302955"/>
            <a:chExt cx="2519072" cy="46863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1DF7DA5-B253-D148-AE46-DD745D6F2D29}"/>
                </a:ext>
              </a:extLst>
            </p:cNvPr>
            <p:cNvSpPr/>
            <p:nvPr/>
          </p:nvSpPr>
          <p:spPr>
            <a:xfrm>
              <a:off x="38391" y="302955"/>
              <a:ext cx="2519072" cy="4686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AEB3E3-3986-C046-9517-E0764D48BBAC}"/>
                </a:ext>
              </a:extLst>
            </p:cNvPr>
            <p:cNvSpPr txBox="1"/>
            <p:nvPr/>
          </p:nvSpPr>
          <p:spPr>
            <a:xfrm>
              <a:off x="342901" y="371475"/>
              <a:ext cx="11769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팀원</a:t>
              </a:r>
              <a:r>
                <a:rPr kumimoji="1" lang="ko-KR" altLang="en-US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 소개</a:t>
              </a:r>
              <a:endParaRPr kumimoji="1" lang="ko-Kore-KR" altLang="en-US" sz="2000" dirty="0">
                <a:latin typeface="210 Manbalchungchun R" panose="02020603020101020101" pitchFamily="18" charset="-127"/>
                <a:ea typeface="210 Manbalchungchun R" panose="02020603020101020101" pitchFamily="18" charset="-127"/>
              </a:endParaRP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0A2A8865-DEED-6549-84E7-5307A5916184}"/>
                </a:ext>
              </a:extLst>
            </p:cNvPr>
            <p:cNvSpPr/>
            <p:nvPr/>
          </p:nvSpPr>
          <p:spPr>
            <a:xfrm flipV="1">
              <a:off x="2275807" y="488003"/>
              <a:ext cx="114300" cy="9853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089A71C1-3415-3048-BE52-C958F3E431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1" r="541"/>
          <a:stretch/>
        </p:blipFill>
        <p:spPr>
          <a:xfrm>
            <a:off x="3244636" y="2060079"/>
            <a:ext cx="2148102" cy="2160000"/>
          </a:xfrm>
          <a:prstGeom prst="ellipse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E3856F-91C0-CB4D-9311-EF18A7AEE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9" r="579"/>
          <a:stretch/>
        </p:blipFill>
        <p:spPr>
          <a:xfrm>
            <a:off x="6804708" y="2056907"/>
            <a:ext cx="2148102" cy="2160000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8C5CF6-5EDE-854C-9CF3-DEA99DA07F1C}"/>
              </a:ext>
            </a:extLst>
          </p:cNvPr>
          <p:cNvSpPr txBox="1"/>
          <p:nvPr/>
        </p:nvSpPr>
        <p:spPr>
          <a:xfrm>
            <a:off x="7163658" y="4737328"/>
            <a:ext cx="143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210 Manbalchungchun R" panose="02020603020101020101" pitchFamily="18" charset="-127"/>
                <a:ea typeface="210 Manbalchungchun R" panose="02020603020101020101" pitchFamily="18" charset="-127"/>
              </a:rPr>
              <a:t>이윤규</a:t>
            </a:r>
            <a:endParaRPr kumimoji="1" lang="ko-Kore-KR" altLang="en-US" sz="3600" dirty="0">
              <a:latin typeface="210 Manbalchungchun R" panose="02020603020101020101" pitchFamily="18" charset="-127"/>
              <a:ea typeface="210 Manbalchungchun R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F5B39B-C790-D647-B9A0-4C21746E8951}"/>
              </a:ext>
            </a:extLst>
          </p:cNvPr>
          <p:cNvSpPr txBox="1"/>
          <p:nvPr/>
        </p:nvSpPr>
        <p:spPr>
          <a:xfrm>
            <a:off x="3598315" y="4737328"/>
            <a:ext cx="143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210 Manbalchungchun R" panose="02020603020101020101" pitchFamily="18" charset="-127"/>
                <a:ea typeface="210 Manbalchungchun R" panose="02020603020101020101" pitchFamily="18" charset="-127"/>
              </a:rPr>
              <a:t>주정호</a:t>
            </a:r>
            <a:endParaRPr kumimoji="1" lang="ko-Kore-KR" altLang="en-US" sz="3600" dirty="0">
              <a:latin typeface="210 Manbalchungchun R" panose="02020603020101020101" pitchFamily="18" charset="-127"/>
              <a:ea typeface="210 Manbalchungchun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3974AE-F5D9-A246-9A38-E120CEF430DC}"/>
              </a:ext>
            </a:extLst>
          </p:cNvPr>
          <p:cNvSpPr txBox="1"/>
          <p:nvPr/>
        </p:nvSpPr>
        <p:spPr>
          <a:xfrm>
            <a:off x="1238521" y="4737328"/>
            <a:ext cx="143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err="1">
                <a:latin typeface="210 Manbalchungchun R" panose="02020603020101020101" pitchFamily="18" charset="-127"/>
                <a:ea typeface="210 Manbalchungchun R" panose="02020603020101020101" pitchFamily="18" charset="-127"/>
              </a:rPr>
              <a:t>차재명</a:t>
            </a:r>
            <a:endParaRPr kumimoji="1" lang="ko-Kore-KR" altLang="en-US" sz="3600" dirty="0">
              <a:latin typeface="210 Manbalchungchun R" panose="02020603020101020101" pitchFamily="18" charset="-127"/>
              <a:ea typeface="210 Manbalchungchun R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9DEE0BF-C151-9740-8B43-5F199AF27D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5" r="275"/>
          <a:stretch/>
        </p:blipFill>
        <p:spPr>
          <a:xfrm rot="10800000" flipV="1">
            <a:off x="9150679" y="2060079"/>
            <a:ext cx="2148101" cy="2160000"/>
          </a:xfrm>
          <a:prstGeom prst="ellipse">
            <a:avLst/>
          </a:prstGeom>
        </p:spPr>
      </p:pic>
      <p:pic>
        <p:nvPicPr>
          <p:cNvPr id="14" name="그림 13" descr="잔디, 실외, 사람이(가) 표시된 사진&#10;&#10;자동 생성된 설명">
            <a:extLst>
              <a:ext uri="{FF2B5EF4-FFF2-40B4-BE49-F238E27FC236}">
                <a16:creationId xmlns:a16="http://schemas.microsoft.com/office/drawing/2014/main" id="{9DDAD35C-5167-2C4C-8CDA-372733C38F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993" t="8217" r="12678" b="8217"/>
          <a:stretch/>
        </p:blipFill>
        <p:spPr>
          <a:xfrm rot="10800000">
            <a:off x="893220" y="2060079"/>
            <a:ext cx="2148101" cy="2160000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F197C1-92C0-7F44-A7D0-D7DA4ABEDF77}"/>
              </a:ext>
            </a:extLst>
          </p:cNvPr>
          <p:cNvSpPr txBox="1"/>
          <p:nvPr/>
        </p:nvSpPr>
        <p:spPr>
          <a:xfrm>
            <a:off x="9509628" y="4737328"/>
            <a:ext cx="143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210 Manbalchungchun R" panose="02020603020101020101" pitchFamily="18" charset="-127"/>
                <a:ea typeface="210 Manbalchungchun R" panose="02020603020101020101" pitchFamily="18" charset="-127"/>
              </a:rPr>
              <a:t>이승준</a:t>
            </a:r>
            <a:endParaRPr kumimoji="1" lang="ko-Kore-KR" altLang="en-US" sz="3600" dirty="0">
              <a:latin typeface="210 Manbalchungchun R" panose="02020603020101020101" pitchFamily="18" charset="-127"/>
              <a:ea typeface="210 Manbalchungchun R" panose="02020603020101020101" pitchFamily="18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6D447E0-1D42-954E-97CB-9615CA668539}"/>
              </a:ext>
            </a:extLst>
          </p:cNvPr>
          <p:cNvSpPr/>
          <p:nvPr/>
        </p:nvSpPr>
        <p:spPr>
          <a:xfrm>
            <a:off x="464074" y="1564624"/>
            <a:ext cx="5414962" cy="4505898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EE6378-BD58-3F4F-80B3-5D96C13FF29A}"/>
              </a:ext>
            </a:extLst>
          </p:cNvPr>
          <p:cNvSpPr txBox="1"/>
          <p:nvPr/>
        </p:nvSpPr>
        <p:spPr>
          <a:xfrm>
            <a:off x="2296956" y="1369171"/>
            <a:ext cx="1749197" cy="369332"/>
          </a:xfrm>
          <a:prstGeom prst="rect">
            <a:avLst/>
          </a:prstGeom>
          <a:solidFill>
            <a:srgbClr val="FFDBD5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210 Manbalchungchun R" panose="02020603020101020101" pitchFamily="18" charset="-127"/>
                <a:ea typeface="210 Manbalchungchun R" panose="02020603020101020101" pitchFamily="18" charset="-127"/>
              </a:rPr>
              <a:t>자연어처리</a:t>
            </a:r>
            <a:r>
              <a:rPr kumimoji="1" lang="ko-KR" altLang="en-US" dirty="0">
                <a:latin typeface="210 Manbalchungchun R" panose="02020603020101020101" pitchFamily="18" charset="-127"/>
                <a:ea typeface="210 Manbalchungchun R" panose="02020603020101020101" pitchFamily="18" charset="-127"/>
              </a:rPr>
              <a:t> </a:t>
            </a:r>
            <a:r>
              <a:rPr kumimoji="1" lang="en-US" altLang="ko-Kore-KR" dirty="0">
                <a:latin typeface="210 Manbalchungchun R" panose="02020603020101020101" pitchFamily="18" charset="-127"/>
                <a:ea typeface="210 Manbalchungchun R" panose="02020603020101020101" pitchFamily="18" charset="-127"/>
              </a:rPr>
              <a:t>&amp;</a:t>
            </a:r>
            <a:r>
              <a:rPr kumimoji="1" lang="ko-KR" altLang="en-US" dirty="0">
                <a:latin typeface="210 Manbalchungchun R" panose="02020603020101020101" pitchFamily="18" charset="-127"/>
                <a:ea typeface="210 Manbalchungchun R" panose="02020603020101020101" pitchFamily="18" charset="-127"/>
              </a:rPr>
              <a:t> 웹</a:t>
            </a:r>
            <a:endParaRPr kumimoji="1" lang="ko-Kore-KR" altLang="en-US" dirty="0">
              <a:latin typeface="210 Manbalchungchun R" panose="02020603020101020101" pitchFamily="18" charset="-127"/>
              <a:ea typeface="210 Manbalchungchun R" panose="02020603020101020101" pitchFamily="18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DA38398-405B-4647-B363-7A2A59FCA550}"/>
              </a:ext>
            </a:extLst>
          </p:cNvPr>
          <p:cNvSpPr/>
          <p:nvPr/>
        </p:nvSpPr>
        <p:spPr>
          <a:xfrm>
            <a:off x="6312964" y="1560052"/>
            <a:ext cx="5414962" cy="4505898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207DA1-7835-5F45-830C-456628FABFDE}"/>
              </a:ext>
            </a:extLst>
          </p:cNvPr>
          <p:cNvSpPr txBox="1"/>
          <p:nvPr/>
        </p:nvSpPr>
        <p:spPr>
          <a:xfrm>
            <a:off x="8339501" y="1369171"/>
            <a:ext cx="1226618" cy="369332"/>
          </a:xfrm>
          <a:prstGeom prst="rect">
            <a:avLst/>
          </a:prstGeom>
          <a:solidFill>
            <a:srgbClr val="FFDBD5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210 Manbalchungchun R" panose="02020603020101020101" pitchFamily="18" charset="-127"/>
                <a:ea typeface="210 Manbalchungchun R" panose="02020603020101020101" pitchFamily="18" charset="-127"/>
              </a:rPr>
              <a:t>이미지처리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7392FA-C59D-9442-AE36-6AA28AC61A6B}"/>
              </a:ext>
            </a:extLst>
          </p:cNvPr>
          <p:cNvSpPr/>
          <p:nvPr/>
        </p:nvSpPr>
        <p:spPr>
          <a:xfrm>
            <a:off x="879571" y="2056907"/>
            <a:ext cx="2148101" cy="218813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0B32446-493C-A144-8D7B-4822A0E81C07}"/>
              </a:ext>
            </a:extLst>
          </p:cNvPr>
          <p:cNvSpPr/>
          <p:nvPr/>
        </p:nvSpPr>
        <p:spPr>
          <a:xfrm>
            <a:off x="3244637" y="2028769"/>
            <a:ext cx="2148101" cy="218813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57FAB1C-8C77-7647-88AA-C3AFB1F4A06C}"/>
              </a:ext>
            </a:extLst>
          </p:cNvPr>
          <p:cNvSpPr/>
          <p:nvPr/>
        </p:nvSpPr>
        <p:spPr>
          <a:xfrm>
            <a:off x="6804708" y="2042838"/>
            <a:ext cx="2148101" cy="218813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FB3B990-B266-CA4A-BEE3-48F10AD0DFD5}"/>
              </a:ext>
            </a:extLst>
          </p:cNvPr>
          <p:cNvSpPr/>
          <p:nvPr/>
        </p:nvSpPr>
        <p:spPr>
          <a:xfrm>
            <a:off x="9150678" y="2028769"/>
            <a:ext cx="2148101" cy="218813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099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27730D4-D4A4-B14F-B837-B58ABC3CC120}"/>
              </a:ext>
            </a:extLst>
          </p:cNvPr>
          <p:cNvGrpSpPr/>
          <p:nvPr/>
        </p:nvGrpSpPr>
        <p:grpSpPr>
          <a:xfrm>
            <a:off x="266996" y="302955"/>
            <a:ext cx="2519072" cy="468630"/>
            <a:chOff x="38391" y="302955"/>
            <a:chExt cx="2519072" cy="4686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57643E-A525-254F-928D-14352EE2FF07}"/>
                </a:ext>
              </a:extLst>
            </p:cNvPr>
            <p:cNvSpPr txBox="1"/>
            <p:nvPr/>
          </p:nvSpPr>
          <p:spPr>
            <a:xfrm>
              <a:off x="197129" y="371475"/>
              <a:ext cx="20233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진행</a:t>
              </a:r>
              <a:r>
                <a:rPr kumimoji="1" lang="ko-KR" altLang="en-US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 내용</a:t>
              </a:r>
              <a:r>
                <a:rPr kumimoji="1" lang="en-US" altLang="ko-KR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-</a:t>
              </a:r>
              <a:r>
                <a:rPr kumimoji="1" lang="ko-KR" altLang="en-US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자연어</a:t>
              </a:r>
              <a:endParaRPr kumimoji="1" lang="ko-Kore-KR" altLang="en-US" sz="2000" dirty="0">
                <a:latin typeface="210 Manbalchungchun R" panose="02020603020101020101" pitchFamily="18" charset="-127"/>
                <a:ea typeface="210 Manbalchungchun R" panose="02020603020101020101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BECB6E3-F9C2-364F-B3D4-25072972E6D0}"/>
                </a:ext>
              </a:extLst>
            </p:cNvPr>
            <p:cNvSpPr/>
            <p:nvPr/>
          </p:nvSpPr>
          <p:spPr>
            <a:xfrm>
              <a:off x="38391" y="302955"/>
              <a:ext cx="2519072" cy="4686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6">
              <a:extLst>
                <a:ext uri="{FF2B5EF4-FFF2-40B4-BE49-F238E27FC236}">
                  <a16:creationId xmlns:a16="http://schemas.microsoft.com/office/drawing/2014/main" id="{2C669BB8-1401-0C48-BCCD-3C960D7D1B9B}"/>
                </a:ext>
              </a:extLst>
            </p:cNvPr>
            <p:cNvSpPr/>
            <p:nvPr/>
          </p:nvSpPr>
          <p:spPr>
            <a:xfrm flipV="1">
              <a:off x="2275807" y="488003"/>
              <a:ext cx="114300" cy="9853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1AB88001-897D-BB44-8116-C0C9940CC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95" y="3510762"/>
            <a:ext cx="3372671" cy="304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9B34638-EA22-8D46-8621-44D456F9352D}"/>
              </a:ext>
            </a:extLst>
          </p:cNvPr>
          <p:cNvSpPr/>
          <p:nvPr/>
        </p:nvSpPr>
        <p:spPr>
          <a:xfrm>
            <a:off x="266995" y="1436859"/>
            <a:ext cx="692554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NLP Dataset </a:t>
            </a:r>
            <a:r>
              <a:rPr lang="ko-KR" altLang="en-US" dirty="0">
                <a:latin typeface="+mj-ea"/>
                <a:ea typeface="+mj-ea"/>
              </a:rPr>
              <a:t>준비를 위한 </a:t>
            </a:r>
            <a:r>
              <a:rPr lang="ko-KR" altLang="en-US" dirty="0" err="1">
                <a:latin typeface="+mj-ea"/>
                <a:ea typeface="+mj-ea"/>
              </a:rPr>
              <a:t>크롤링</a:t>
            </a:r>
            <a:r>
              <a:rPr lang="ko-KR" altLang="en-US" dirty="0">
                <a:latin typeface="+mj-ea"/>
                <a:ea typeface="+mj-ea"/>
              </a:rPr>
              <a:t> 단계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참고 사이트</a:t>
            </a:r>
            <a:r>
              <a:rPr lang="en-US" altLang="ko-KR" dirty="0">
                <a:latin typeface="+mj-ea"/>
                <a:ea typeface="+mj-ea"/>
              </a:rPr>
              <a:t>: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 err="1">
                <a:latin typeface="+mj-ea"/>
                <a:ea typeface="+mj-ea"/>
              </a:rPr>
              <a:t>이케아</a:t>
            </a:r>
            <a:r>
              <a:rPr lang="ko-KR" altLang="en-US" dirty="0">
                <a:latin typeface="+mj-ea"/>
                <a:ea typeface="+mj-ea"/>
              </a:rPr>
              <a:t> 공식 사이트 </a:t>
            </a:r>
            <a:r>
              <a:rPr lang="en-US" altLang="ko-KR" dirty="0">
                <a:latin typeface="+mj-ea"/>
                <a:ea typeface="+mj-ea"/>
              </a:rPr>
              <a:t>&amp; </a:t>
            </a:r>
            <a:r>
              <a:rPr lang="ko-KR" altLang="en-US" dirty="0">
                <a:latin typeface="+mj-ea"/>
                <a:ea typeface="+mj-ea"/>
              </a:rPr>
              <a:t>네이버 지식 사전 </a:t>
            </a:r>
            <a:r>
              <a:rPr lang="en-US" altLang="ko-KR" dirty="0">
                <a:latin typeface="+mj-ea"/>
                <a:ea typeface="+mj-ea"/>
              </a:rPr>
              <a:t>&amp;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" altLang="ko-Kore-KR" dirty="0">
                <a:latin typeface="+mj-ea"/>
                <a:ea typeface="+mj-ea"/>
              </a:rPr>
              <a:t>Dimensions</a:t>
            </a:r>
            <a:endParaRPr lang="ko-Kore-KR" altLang="en-US" dirty="0">
              <a:latin typeface="+mj-ea"/>
              <a:ea typeface="+mj-ea"/>
            </a:endParaRPr>
          </a:p>
        </p:txBody>
      </p:sp>
      <p:pic>
        <p:nvPicPr>
          <p:cNvPr id="1030" name="Picture 6" descr="텍스트이(가) 표시된 사진&#10;&#10;자동 생성된 설명">
            <a:extLst>
              <a:ext uri="{FF2B5EF4-FFF2-40B4-BE49-F238E27FC236}">
                <a16:creationId xmlns:a16="http://schemas.microsoft.com/office/drawing/2014/main" id="{AAD62F29-2D6E-224A-8892-BC6859E04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325" y="2968749"/>
            <a:ext cx="2523211" cy="18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A3F9C82-F537-6A42-A4CE-E39772922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36" y="5022675"/>
            <a:ext cx="6096000" cy="151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AD6358E-D368-6645-8D7B-1F6D5CBE06F8}"/>
              </a:ext>
            </a:extLst>
          </p:cNvPr>
          <p:cNvSpPr/>
          <p:nvPr/>
        </p:nvSpPr>
        <p:spPr>
          <a:xfrm>
            <a:off x="4894386" y="1436859"/>
            <a:ext cx="4233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가구 종류 및 제품</a:t>
            </a:r>
            <a:r>
              <a:rPr lang="en-US" altLang="ko-KR" dirty="0">
                <a:latin typeface="+mj-ea"/>
                <a:ea typeface="+mj-ea"/>
              </a:rPr>
              <a:t>: 3609</a:t>
            </a:r>
            <a:r>
              <a:rPr lang="ko-KR" altLang="en-US" dirty="0">
                <a:latin typeface="+mj-ea"/>
                <a:ea typeface="+mj-ea"/>
              </a:rPr>
              <a:t>개의 문장 수집</a:t>
            </a:r>
            <a:endParaRPr lang="ko-Kore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19458194"/>
      </p:ext>
    </p:extLst>
  </p:cSld>
  <p:clrMapOvr>
    <a:masterClrMapping/>
  </p:clrMapOvr>
  <p:transition spd="slow">
    <p:push/>
  </p:transition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266996" y="302955"/>
            <a:ext cx="2519072" cy="468630"/>
            <a:chOff x="38391" y="302955"/>
            <a:chExt cx="2519072" cy="468630"/>
          </a:xfrm>
        </p:grpSpPr>
        <p:sp>
          <p:nvSpPr>
            <p:cNvPr id="5" name="TextBox 4"/>
            <p:cNvSpPr txBox="1"/>
            <p:nvPr/>
          </p:nvSpPr>
          <p:spPr>
            <a:xfrm>
              <a:off x="197129" y="371475"/>
              <a:ext cx="2023311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ko-Kore-KR" altLang="en-US" sz="2000">
                  <a:latin typeface="210 Manbalchungchun R"/>
                  <a:ea typeface="210 Manbalchungchun R"/>
                </a:rPr>
                <a:t>진행</a:t>
              </a:r>
              <a:r>
                <a:rPr kumimoji="1" lang="ko-KR" altLang="en-US" sz="2000">
                  <a:latin typeface="210 Manbalchungchun R"/>
                  <a:ea typeface="210 Manbalchungchun R"/>
                </a:rPr>
                <a:t> 내용</a:t>
              </a:r>
              <a:r>
                <a:rPr kumimoji="1" lang="en-US" altLang="ko-KR" sz="2000">
                  <a:latin typeface="210 Manbalchungchun R"/>
                  <a:ea typeface="210 Manbalchungchun R"/>
                </a:rPr>
                <a:t>-</a:t>
              </a:r>
              <a:r>
                <a:rPr kumimoji="1" lang="ko-KR" altLang="en-US" sz="2000">
                  <a:latin typeface="210 Manbalchungchun R"/>
                  <a:ea typeface="210 Manbalchungchun R"/>
                </a:rPr>
                <a:t>자연어</a:t>
              </a:r>
              <a:endParaRPr kumimoji="1" lang="ko-Kore-KR" altLang="en-US" sz="2000">
                <a:latin typeface="210 Manbalchungchun R"/>
                <a:ea typeface="210 Manbalchungchun R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8391" y="302955"/>
              <a:ext cx="2519072" cy="4686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이등변 삼각형 6"/>
            <p:cNvSpPr/>
            <p:nvPr/>
          </p:nvSpPr>
          <p:spPr>
            <a:xfrm flipV="1">
              <a:off x="2275807" y="488003"/>
              <a:ext cx="114300" cy="98534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47854" y="3544843"/>
            <a:ext cx="6211862" cy="220731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47854" y="1483112"/>
            <a:ext cx="6079154" cy="90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/>
              <a:t>형태소 분석</a:t>
            </a:r>
            <a:endParaRPr kumimoji="1" lang="ko-KR" altLang="en-US"/>
          </a:p>
          <a:p>
            <a:pPr lvl="0">
              <a:defRPr/>
            </a:pPr>
            <a:r>
              <a:rPr kumimoji="1" lang="en-US" altLang="ko-Kore-KR"/>
              <a:t>Konlpy : Twitter, </a:t>
            </a:r>
            <a:r>
              <a:rPr lang="en" altLang="ko-Kore-KR"/>
              <a:t>Hannanum, Kkma, Komoran, Mecab</a:t>
            </a:r>
            <a:r>
              <a:rPr lang="en-US" altLang="ko-KR"/>
              <a:t>, Okt</a:t>
            </a:r>
            <a:endParaRPr lang="en-US" altLang="ko-KR"/>
          </a:p>
          <a:p>
            <a:pPr lvl="0">
              <a:defRPr/>
            </a:pPr>
            <a:endParaRPr kumimoji="1" lang="en" altLang="ko-Kore-KR"/>
          </a:p>
        </p:txBody>
      </p:sp>
      <p:sp>
        <p:nvSpPr>
          <p:cNvPr id="10" name="TextBox 9"/>
          <p:cNvSpPr txBox="1"/>
          <p:nvPr/>
        </p:nvSpPr>
        <p:spPr>
          <a:xfrm>
            <a:off x="947854" y="2620537"/>
            <a:ext cx="4953836" cy="358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ore-KR" altLang="en-US"/>
              <a:t>이</a:t>
            </a:r>
            <a:r>
              <a:rPr kumimoji="1" lang="ko-KR" altLang="en-US"/>
              <a:t> 중 </a:t>
            </a:r>
            <a:r>
              <a:rPr kumimoji="1" lang="en-US" altLang="ko-KR"/>
              <a:t>Okt</a:t>
            </a:r>
            <a:r>
              <a:rPr kumimoji="1" lang="ko-KR" altLang="en-US"/>
              <a:t>을 사용하여 형태소를 분석하였습니다</a:t>
            </a:r>
            <a:r>
              <a:rPr kumimoji="1" lang="en-US" altLang="ko-KR"/>
              <a:t>.</a:t>
            </a:r>
            <a:endParaRPr kumimoji="1"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C29CF43-826F-AD44-9FA4-A59E1DAE9954}"/>
              </a:ext>
            </a:extLst>
          </p:cNvPr>
          <p:cNvGrpSpPr/>
          <p:nvPr/>
        </p:nvGrpSpPr>
        <p:grpSpPr>
          <a:xfrm>
            <a:off x="266996" y="302955"/>
            <a:ext cx="2519072" cy="468630"/>
            <a:chOff x="38391" y="302955"/>
            <a:chExt cx="2519072" cy="4686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FFC7B7-22E5-2C4D-BD03-7A412F4AA0A4}"/>
                </a:ext>
              </a:extLst>
            </p:cNvPr>
            <p:cNvSpPr txBox="1"/>
            <p:nvPr/>
          </p:nvSpPr>
          <p:spPr>
            <a:xfrm>
              <a:off x="197129" y="371475"/>
              <a:ext cx="20233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진행</a:t>
              </a:r>
              <a:r>
                <a:rPr kumimoji="1" lang="ko-KR" altLang="en-US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 내용</a:t>
              </a:r>
              <a:r>
                <a:rPr kumimoji="1" lang="en-US" altLang="ko-KR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-</a:t>
              </a:r>
              <a:r>
                <a:rPr kumimoji="1" lang="ko-KR" altLang="en-US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자연어</a:t>
              </a:r>
              <a:endParaRPr kumimoji="1" lang="ko-Kore-KR" altLang="en-US" sz="2000" dirty="0">
                <a:latin typeface="210 Manbalchungchun R" panose="02020603020101020101" pitchFamily="18" charset="-127"/>
                <a:ea typeface="210 Manbalchungchun R" panose="02020603020101020101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6DBE399-55D5-774E-AF73-0693C05A772C}"/>
                </a:ext>
              </a:extLst>
            </p:cNvPr>
            <p:cNvSpPr/>
            <p:nvPr/>
          </p:nvSpPr>
          <p:spPr>
            <a:xfrm>
              <a:off x="38391" y="302955"/>
              <a:ext cx="2519072" cy="4686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BDABE811-6F0C-4240-9971-404815E59240}"/>
                </a:ext>
              </a:extLst>
            </p:cNvPr>
            <p:cNvSpPr/>
            <p:nvPr/>
          </p:nvSpPr>
          <p:spPr>
            <a:xfrm flipV="1">
              <a:off x="2275807" y="488003"/>
              <a:ext cx="114300" cy="9853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77" name="Picture 5">
            <a:extLst>
              <a:ext uri="{FF2B5EF4-FFF2-40B4-BE49-F238E27FC236}">
                <a16:creationId xmlns:a16="http://schemas.microsoft.com/office/drawing/2014/main" id="{AA945D7E-CBF7-4442-A8AB-17D293248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95" y="3200400"/>
            <a:ext cx="2870230" cy="298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>
            <a:extLst>
              <a:ext uri="{FF2B5EF4-FFF2-40B4-BE49-F238E27FC236}">
                <a16:creationId xmlns:a16="http://schemas.microsoft.com/office/drawing/2014/main" id="{69739C3A-AAB1-F747-BE93-55CB2BEB0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425" y="5036965"/>
            <a:ext cx="1847385" cy="115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>
            <a:extLst>
              <a:ext uri="{FF2B5EF4-FFF2-40B4-BE49-F238E27FC236}">
                <a16:creationId xmlns:a16="http://schemas.microsoft.com/office/drawing/2014/main" id="{99392E3B-7C7D-5744-AC57-7669F64E7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381" y="3200400"/>
            <a:ext cx="2870230" cy="19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>
            <a:extLst>
              <a:ext uri="{FF2B5EF4-FFF2-40B4-BE49-F238E27FC236}">
                <a16:creationId xmlns:a16="http://schemas.microsoft.com/office/drawing/2014/main" id="{08C4E05F-D916-A34F-9670-9F7936714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607" y="3200400"/>
            <a:ext cx="2710055" cy="191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7AFA4B-D9CF-A54F-BFBF-180E13008606}"/>
              </a:ext>
            </a:extLst>
          </p:cNvPr>
          <p:cNvSpPr txBox="1"/>
          <p:nvPr/>
        </p:nvSpPr>
        <p:spPr>
          <a:xfrm>
            <a:off x="1338147" y="2308303"/>
            <a:ext cx="1647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Word2vec </a:t>
            </a:r>
            <a:r>
              <a:rPr kumimoji="1" lang="ko-KR" altLang="en-US" dirty="0"/>
              <a:t>모델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07E6ED-AE12-FA49-AE24-1D197D991834}"/>
              </a:ext>
            </a:extLst>
          </p:cNvPr>
          <p:cNvSpPr txBox="1"/>
          <p:nvPr/>
        </p:nvSpPr>
        <p:spPr>
          <a:xfrm>
            <a:off x="6461202" y="230830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LSTM </a:t>
            </a:r>
            <a:r>
              <a:rPr kumimoji="1" lang="ko-KR" altLang="en-US" dirty="0"/>
              <a:t>모델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475F61-E6F9-EA4A-904F-2148F4DC0B74}"/>
              </a:ext>
            </a:extLst>
          </p:cNvPr>
          <p:cNvSpPr txBox="1"/>
          <p:nvPr/>
        </p:nvSpPr>
        <p:spPr>
          <a:xfrm>
            <a:off x="9665276" y="2308303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GRU</a:t>
            </a:r>
            <a:r>
              <a:rPr kumimoji="1" lang="ko-KR" altLang="en-US" dirty="0"/>
              <a:t>모델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3220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A896813-25A2-1441-AA2D-5437C2F2FC8A}"/>
              </a:ext>
            </a:extLst>
          </p:cNvPr>
          <p:cNvGrpSpPr/>
          <p:nvPr/>
        </p:nvGrpSpPr>
        <p:grpSpPr>
          <a:xfrm>
            <a:off x="266996" y="302955"/>
            <a:ext cx="2519072" cy="468630"/>
            <a:chOff x="38391" y="302955"/>
            <a:chExt cx="2519072" cy="4686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DE9756-F02A-2A42-B011-DA2A20682D26}"/>
                </a:ext>
              </a:extLst>
            </p:cNvPr>
            <p:cNvSpPr txBox="1"/>
            <p:nvPr/>
          </p:nvSpPr>
          <p:spPr>
            <a:xfrm>
              <a:off x="197129" y="371475"/>
              <a:ext cx="20233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진행</a:t>
              </a:r>
              <a:r>
                <a:rPr kumimoji="1" lang="ko-KR" altLang="en-US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 내용</a:t>
              </a:r>
              <a:r>
                <a:rPr kumimoji="1" lang="en-US" altLang="ko-KR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-</a:t>
              </a:r>
              <a:r>
                <a:rPr kumimoji="1" lang="ko-KR" altLang="en-US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자연어</a:t>
              </a:r>
              <a:endParaRPr kumimoji="1" lang="ko-Kore-KR" altLang="en-US" sz="2000" dirty="0">
                <a:latin typeface="210 Manbalchungchun R" panose="02020603020101020101" pitchFamily="18" charset="-127"/>
                <a:ea typeface="210 Manbalchungchun R" panose="02020603020101020101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142D0FE-6138-FC4B-8BE1-A87AFED3E702}"/>
                </a:ext>
              </a:extLst>
            </p:cNvPr>
            <p:cNvSpPr/>
            <p:nvPr/>
          </p:nvSpPr>
          <p:spPr>
            <a:xfrm>
              <a:off x="38391" y="302955"/>
              <a:ext cx="2519072" cy="4686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0E0CF034-9D6A-DB41-A251-CE6FB50A7429}"/>
                </a:ext>
              </a:extLst>
            </p:cNvPr>
            <p:cNvSpPr/>
            <p:nvPr/>
          </p:nvSpPr>
          <p:spPr>
            <a:xfrm flipV="1">
              <a:off x="2275807" y="488003"/>
              <a:ext cx="114300" cy="9853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5DD064-808F-6B41-AEC8-AB970DBB1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037" y="2699913"/>
            <a:ext cx="4837926" cy="311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30F5CD-6FD1-CE43-81A0-5B2BFCAB1FA5}"/>
              </a:ext>
            </a:extLst>
          </p:cNvPr>
          <p:cNvSpPr txBox="1"/>
          <p:nvPr/>
        </p:nvSpPr>
        <p:spPr>
          <a:xfrm>
            <a:off x="3677037" y="2107581"/>
            <a:ext cx="483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최종</a:t>
            </a:r>
            <a:r>
              <a:rPr kumimoji="1" lang="ko-KR" altLang="en-US" dirty="0"/>
              <a:t> 확정 모델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Bidirectional GRU </a:t>
            </a:r>
            <a:r>
              <a:rPr kumimoji="1" lang="ko-KR" altLang="en-US" dirty="0"/>
              <a:t>모델 선정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05938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09A372-2DD2-654C-A852-A15055445123}"/>
              </a:ext>
            </a:extLst>
          </p:cNvPr>
          <p:cNvGrpSpPr/>
          <p:nvPr/>
        </p:nvGrpSpPr>
        <p:grpSpPr>
          <a:xfrm>
            <a:off x="266996" y="302955"/>
            <a:ext cx="2519072" cy="468630"/>
            <a:chOff x="38391" y="302955"/>
            <a:chExt cx="2519072" cy="4686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466CB3-A6C4-244E-BDA5-0F58541515D3}"/>
                </a:ext>
              </a:extLst>
            </p:cNvPr>
            <p:cNvSpPr txBox="1"/>
            <p:nvPr/>
          </p:nvSpPr>
          <p:spPr>
            <a:xfrm>
              <a:off x="197128" y="371475"/>
              <a:ext cx="20233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진행</a:t>
              </a:r>
              <a:r>
                <a:rPr kumimoji="1" lang="ko-KR" altLang="en-US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 내용</a:t>
              </a:r>
              <a:r>
                <a:rPr kumimoji="1" lang="en-US" altLang="ko-KR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-</a:t>
              </a:r>
              <a:r>
                <a:rPr kumimoji="1" lang="ko-KR" altLang="en-US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이미지</a:t>
              </a:r>
              <a:endParaRPr kumimoji="1" lang="ko-Kore-KR" altLang="en-US" sz="2000" dirty="0">
                <a:latin typeface="210 Manbalchungchun R" panose="02020603020101020101" pitchFamily="18" charset="-127"/>
                <a:ea typeface="210 Manbalchungchun R" panose="02020603020101020101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2AC7D29-20D1-804C-A89B-27A88A6DC85F}"/>
                </a:ext>
              </a:extLst>
            </p:cNvPr>
            <p:cNvSpPr/>
            <p:nvPr/>
          </p:nvSpPr>
          <p:spPr>
            <a:xfrm>
              <a:off x="38391" y="302955"/>
              <a:ext cx="2519072" cy="4686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40BF7875-4E1B-3A4C-9E00-2729DC845288}"/>
                </a:ext>
              </a:extLst>
            </p:cNvPr>
            <p:cNvSpPr/>
            <p:nvPr/>
          </p:nvSpPr>
          <p:spPr>
            <a:xfrm flipV="1">
              <a:off x="2275807" y="488003"/>
              <a:ext cx="114300" cy="9853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1676CA45-B60F-C84E-B77A-D8529775F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96" y="2127106"/>
            <a:ext cx="2458921" cy="251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A71A4CA-DCD6-F740-8474-5817151494C1}"/>
              </a:ext>
            </a:extLst>
          </p:cNvPr>
          <p:cNvGrpSpPr/>
          <p:nvPr/>
        </p:nvGrpSpPr>
        <p:grpSpPr>
          <a:xfrm>
            <a:off x="2960572" y="2127106"/>
            <a:ext cx="2458922" cy="4284019"/>
            <a:chOff x="4053390" y="2129882"/>
            <a:chExt cx="3402919" cy="5583137"/>
          </a:xfrm>
        </p:grpSpPr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1333F4D8-556C-8E4A-AE4A-425736A55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390" y="2129882"/>
              <a:ext cx="3402919" cy="3278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46392D8A-4DE5-CA4B-8E83-D1EF135F76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390" y="5408340"/>
              <a:ext cx="3402918" cy="2304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30" name="Picture 10">
            <a:extLst>
              <a:ext uri="{FF2B5EF4-FFF2-40B4-BE49-F238E27FC236}">
                <a16:creationId xmlns:a16="http://schemas.microsoft.com/office/drawing/2014/main" id="{714D86BF-A76F-D74C-9A4F-24ACE9BDB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149" y="2127106"/>
            <a:ext cx="2454351" cy="236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6A49A8FF-EE4B-E647-85A2-B860018FA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147" y="4491163"/>
            <a:ext cx="2454351" cy="178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22EC2AC2-6C0B-4048-9571-15A65009B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155" y="2127106"/>
            <a:ext cx="2454350" cy="226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1334A6DC-AD6A-5949-9416-390D650D2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150" y="4393144"/>
            <a:ext cx="2454349" cy="150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41750F-5429-AE46-8FA3-B91EEE4BDFFB}"/>
              </a:ext>
            </a:extLst>
          </p:cNvPr>
          <p:cNvSpPr txBox="1"/>
          <p:nvPr/>
        </p:nvSpPr>
        <p:spPr>
          <a:xfrm>
            <a:off x="247832" y="1471125"/>
            <a:ext cx="440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Learning rate</a:t>
            </a:r>
            <a:r>
              <a:rPr kumimoji="1" lang="ko-KR" altLang="en-US" dirty="0"/>
              <a:t>을 변경하여 다양한 학습 진행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53476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9EF128A-0A07-254C-8378-C442A095CD08}"/>
              </a:ext>
            </a:extLst>
          </p:cNvPr>
          <p:cNvGrpSpPr/>
          <p:nvPr/>
        </p:nvGrpSpPr>
        <p:grpSpPr>
          <a:xfrm>
            <a:off x="266996" y="302955"/>
            <a:ext cx="2519072" cy="468630"/>
            <a:chOff x="38391" y="302955"/>
            <a:chExt cx="2519072" cy="4686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F1C11D-424E-264D-885F-019B94C9AEBE}"/>
                </a:ext>
              </a:extLst>
            </p:cNvPr>
            <p:cNvSpPr txBox="1"/>
            <p:nvPr/>
          </p:nvSpPr>
          <p:spPr>
            <a:xfrm>
              <a:off x="197128" y="371475"/>
              <a:ext cx="20233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진행</a:t>
              </a:r>
              <a:r>
                <a:rPr kumimoji="1" lang="ko-KR" altLang="en-US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 내용</a:t>
              </a:r>
              <a:r>
                <a:rPr kumimoji="1" lang="en-US" altLang="ko-KR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-</a:t>
              </a:r>
              <a:r>
                <a:rPr kumimoji="1" lang="ko-KR" altLang="en-US" sz="2000" dirty="0">
                  <a:latin typeface="210 Manbalchungchun R" panose="02020603020101020101" pitchFamily="18" charset="-127"/>
                  <a:ea typeface="210 Manbalchungchun R" panose="02020603020101020101" pitchFamily="18" charset="-127"/>
                </a:rPr>
                <a:t>이미지</a:t>
              </a:r>
              <a:endParaRPr kumimoji="1" lang="ko-Kore-KR" altLang="en-US" sz="2000" dirty="0">
                <a:latin typeface="210 Manbalchungchun R" panose="02020603020101020101" pitchFamily="18" charset="-127"/>
                <a:ea typeface="210 Manbalchungchun R" panose="02020603020101020101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FD749C-BC6A-0740-A55B-DBE15D176BCA}"/>
                </a:ext>
              </a:extLst>
            </p:cNvPr>
            <p:cNvSpPr/>
            <p:nvPr/>
          </p:nvSpPr>
          <p:spPr>
            <a:xfrm>
              <a:off x="38391" y="302955"/>
              <a:ext cx="2519072" cy="4686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23BD2C69-1B54-1C40-9B70-2C699857D2AC}"/>
                </a:ext>
              </a:extLst>
            </p:cNvPr>
            <p:cNvSpPr/>
            <p:nvPr/>
          </p:nvSpPr>
          <p:spPr>
            <a:xfrm flipV="1">
              <a:off x="2275807" y="488003"/>
              <a:ext cx="114300" cy="9853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960D69C7-838B-F348-9883-4936F437A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27" y="2381563"/>
            <a:ext cx="2221177" cy="338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5AA6253-72D8-044C-8EA9-53878FA6B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592" y="2394537"/>
            <a:ext cx="2221177" cy="308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DB75BF3-98B7-2440-9495-7E44AEE44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357" y="2394537"/>
            <a:ext cx="2221177" cy="344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DD120EAB-EE26-F34C-A72F-2FCD7906B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122" y="2394537"/>
            <a:ext cx="2221176" cy="337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4C6F7B2-B45F-0A4A-94CC-2D0F1F6AC065}"/>
              </a:ext>
            </a:extLst>
          </p:cNvPr>
          <p:cNvSpPr/>
          <p:nvPr/>
        </p:nvSpPr>
        <p:spPr>
          <a:xfrm>
            <a:off x="560990" y="1731765"/>
            <a:ext cx="24388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" altLang="ko-Kore-KR" sz="14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Vgg16 (</a:t>
            </a:r>
            <a:r>
              <a:rPr lang="ko-KR" altLang="en-US" sz="14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최고 정확도 </a:t>
            </a:r>
            <a:r>
              <a:rPr lang="en-US" altLang="ko-KR" sz="14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65%)</a:t>
            </a:r>
            <a:endParaRPr lang="ko-KR" altLang="en-US" sz="1400" dirty="0">
              <a:solidFill>
                <a:srgbClr val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D7C85D-58DE-DC44-87C9-3AF51D6C2D59}"/>
              </a:ext>
            </a:extLst>
          </p:cNvPr>
          <p:cNvSpPr/>
          <p:nvPr/>
        </p:nvSpPr>
        <p:spPr>
          <a:xfrm>
            <a:off x="3413258" y="1731765"/>
            <a:ext cx="25218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b="1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Alexnet</a:t>
            </a:r>
            <a:r>
              <a:rPr lang="en" altLang="ko-Kore-KR" sz="14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(</a:t>
            </a:r>
            <a:r>
              <a:rPr lang="ko-KR" altLang="en-US" sz="14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최고 정확도 </a:t>
            </a:r>
            <a:r>
              <a:rPr lang="en-US" altLang="ko-KR" sz="14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64%)</a:t>
            </a:r>
            <a:endParaRPr lang="ko-Kore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F13F15-F286-1E42-8523-932E2E37B77C}"/>
              </a:ext>
            </a:extLst>
          </p:cNvPr>
          <p:cNvSpPr/>
          <p:nvPr/>
        </p:nvSpPr>
        <p:spPr>
          <a:xfrm>
            <a:off x="6122677" y="1731764"/>
            <a:ext cx="28905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b="1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SqueezeNet</a:t>
            </a:r>
            <a:r>
              <a:rPr lang="en" altLang="ko-Kore-KR" sz="14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(</a:t>
            </a:r>
            <a:r>
              <a:rPr lang="ko-KR" altLang="en-US" sz="14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최고 정확도 </a:t>
            </a:r>
            <a:r>
              <a:rPr lang="en-US" altLang="ko-KR" sz="14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67%)</a:t>
            </a:r>
            <a:endParaRPr lang="ko-Kore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FDBE3B-D79C-374E-B1E1-16A8F48FC6C9}"/>
              </a:ext>
            </a:extLst>
          </p:cNvPr>
          <p:cNvSpPr/>
          <p:nvPr/>
        </p:nvSpPr>
        <p:spPr>
          <a:xfrm>
            <a:off x="9118297" y="1731764"/>
            <a:ext cx="2686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ResNet18 (</a:t>
            </a:r>
            <a:r>
              <a:rPr lang="ko-KR" altLang="en-US" sz="14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최고 정확도 </a:t>
            </a:r>
            <a:r>
              <a:rPr lang="en-US" altLang="ko-KR" sz="14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71%)</a:t>
            </a:r>
            <a:endParaRPr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24795947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307</ep:Words>
  <ep:PresentationFormat>와이드스크린</ep:PresentationFormat>
  <ep:Paragraphs>42</ep:Paragraphs>
  <ep:Slides>16</ep:Slides>
  <ep:Notes>7</ep:Notes>
  <ep:TotalTime>0</ep:TotalTime>
  <ep:HiddenSlides>1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Office 테마</vt:lpstr>
      <vt:lpstr>파란학기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2021-05-11T11:26:29.000</dcterms:created>
  <dc:creator>차재명</dc:creator>
  <cp:lastModifiedBy>주홍재</cp:lastModifiedBy>
  <dcterms:modified xsi:type="dcterms:W3CDTF">2021-06-11T05:27:53.157</dcterms:modified>
  <cp:revision>41</cp:revision>
  <dc:title>파란학기 중간교류회</dc:title>
  <cp:version/>
</cp:coreProperties>
</file>